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63" r:id="rId3"/>
    <p:sldId id="257" r:id="rId4"/>
    <p:sldId id="258" r:id="rId5"/>
    <p:sldId id="259" r:id="rId6"/>
    <p:sldId id="264" r:id="rId7"/>
    <p:sldId id="265" r:id="rId8"/>
    <p:sldId id="266" r:id="rId9"/>
    <p:sldId id="267" r:id="rId10"/>
    <p:sldId id="262" r:id="rId11"/>
    <p:sldId id="273" r:id="rId12"/>
    <p:sldId id="261" r:id="rId13"/>
    <p:sldId id="260" r:id="rId14"/>
    <p:sldId id="268" r:id="rId15"/>
    <p:sldId id="269" r:id="rId16"/>
    <p:sldId id="270" r:id="rId17"/>
    <p:sldId id="271" r:id="rId18"/>
    <p:sldId id="272" r:id="rId19"/>
    <p:sldId id="275" r:id="rId20"/>
    <p:sldId id="276" r:id="rId21"/>
    <p:sldId id="274" r:id="rId22"/>
  </p:sldIdLst>
  <p:sldSz cx="9144000" cy="6858000" type="screen4x3"/>
  <p:notesSz cx="7150100" cy="9436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36"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800" cy="471488"/>
          </a:xfrm>
          <a:prstGeom prst="rect">
            <a:avLst/>
          </a:prstGeom>
        </p:spPr>
        <p:txBody>
          <a:bodyPr vert="horz" lIns="94778" tIns="47389" rIns="94778" bIns="473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49713" y="0"/>
            <a:ext cx="3098800" cy="471488"/>
          </a:xfrm>
          <a:prstGeom prst="rect">
            <a:avLst/>
          </a:prstGeom>
        </p:spPr>
        <p:txBody>
          <a:bodyPr vert="horz" lIns="94778" tIns="47389" rIns="94778" bIns="47389" rtlCol="0"/>
          <a:lstStyle>
            <a:lvl1pPr algn="r" fontAlgn="auto">
              <a:spcBef>
                <a:spcPts val="0"/>
              </a:spcBef>
              <a:spcAft>
                <a:spcPts val="0"/>
              </a:spcAft>
              <a:defRPr sz="1200">
                <a:latin typeface="+mn-lt"/>
              </a:defRPr>
            </a:lvl1pPr>
          </a:lstStyle>
          <a:p>
            <a:pPr>
              <a:defRPr/>
            </a:pPr>
            <a:fld id="{E3CBCC0B-D0F7-42DA-A5A7-9984C89A62D8}" type="datetimeFigureOut">
              <a:rPr lang="en-US"/>
              <a:pPr>
                <a:defRPr/>
              </a:pPr>
              <a:t>9/24/2012</a:t>
            </a:fld>
            <a:endParaRPr lang="en-US"/>
          </a:p>
        </p:txBody>
      </p:sp>
      <p:sp>
        <p:nvSpPr>
          <p:cNvPr id="4" name="Slide Image Placeholder 3"/>
          <p:cNvSpPr>
            <a:spLocks noGrp="1" noRot="1" noChangeAspect="1"/>
          </p:cNvSpPr>
          <p:nvPr>
            <p:ph type="sldImg" idx="2"/>
          </p:nvPr>
        </p:nvSpPr>
        <p:spPr>
          <a:xfrm>
            <a:off x="1216025" y="708025"/>
            <a:ext cx="4718050" cy="3538538"/>
          </a:xfrm>
          <a:prstGeom prst="rect">
            <a:avLst/>
          </a:prstGeom>
          <a:noFill/>
          <a:ln w="12700">
            <a:solidFill>
              <a:prstClr val="black"/>
            </a:solidFill>
          </a:ln>
        </p:spPr>
        <p:txBody>
          <a:bodyPr vert="horz" lIns="94778" tIns="47389" rIns="94778" bIns="47389" rtlCol="0" anchor="ctr"/>
          <a:lstStyle/>
          <a:p>
            <a:pPr lvl="0"/>
            <a:endParaRPr lang="en-US" noProof="0"/>
          </a:p>
        </p:txBody>
      </p:sp>
      <p:sp>
        <p:nvSpPr>
          <p:cNvPr id="5" name="Notes Placeholder 4"/>
          <p:cNvSpPr>
            <a:spLocks noGrp="1"/>
          </p:cNvSpPr>
          <p:nvPr>
            <p:ph type="body" sz="quarter" idx="3"/>
          </p:nvPr>
        </p:nvSpPr>
        <p:spPr>
          <a:xfrm>
            <a:off x="714375" y="4481513"/>
            <a:ext cx="5721350" cy="4246562"/>
          </a:xfrm>
          <a:prstGeom prst="rect">
            <a:avLst/>
          </a:prstGeom>
        </p:spPr>
        <p:txBody>
          <a:bodyPr vert="horz" lIns="94778" tIns="47389" rIns="94778" bIns="473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63025"/>
            <a:ext cx="3098800" cy="471488"/>
          </a:xfrm>
          <a:prstGeom prst="rect">
            <a:avLst/>
          </a:prstGeom>
        </p:spPr>
        <p:txBody>
          <a:bodyPr vert="horz" lIns="94778" tIns="47389" rIns="94778" bIns="473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49713" y="8963025"/>
            <a:ext cx="3098800" cy="471488"/>
          </a:xfrm>
          <a:prstGeom prst="rect">
            <a:avLst/>
          </a:prstGeom>
        </p:spPr>
        <p:txBody>
          <a:bodyPr vert="horz" lIns="94778" tIns="47389" rIns="94778" bIns="47389" rtlCol="0" anchor="b"/>
          <a:lstStyle>
            <a:lvl1pPr algn="r" fontAlgn="auto">
              <a:spcBef>
                <a:spcPts val="0"/>
              </a:spcBef>
              <a:spcAft>
                <a:spcPts val="0"/>
              </a:spcAft>
              <a:defRPr sz="1200">
                <a:latin typeface="+mn-lt"/>
              </a:defRPr>
            </a:lvl1pPr>
          </a:lstStyle>
          <a:p>
            <a:pPr>
              <a:defRPr/>
            </a:pPr>
            <a:fld id="{2EC2887E-2D58-47BF-BF27-7ADEB1936E1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4784BC-C1D5-41D8-9769-4ACA88AC4C1B}" type="slidenum">
              <a:rPr lang="en-US"/>
              <a:pPr fontAlgn="base">
                <a:spcBef>
                  <a:spcPct val="0"/>
                </a:spcBef>
                <a:spcAft>
                  <a:spcPct val="0"/>
                </a:spcAft>
                <a:defRPr/>
              </a:pPr>
              <a:t>3</a:t>
            </a:fld>
            <a:endParaRPr lang="en-US"/>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BD38E4-78D6-4E8C-8510-629C4D98A36A}" type="slidenum">
              <a:rPr lang="en-US"/>
              <a:pPr fontAlgn="base">
                <a:spcBef>
                  <a:spcPct val="0"/>
                </a:spcBef>
                <a:spcAft>
                  <a:spcPct val="0"/>
                </a:spcAft>
                <a:defRPr/>
              </a:pPr>
              <a:t>4</a:t>
            </a:fld>
            <a:endParaRPr lang="en-US"/>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6B5690-2FCB-4465-A1C3-45A0B03E8778}" type="slidenum">
              <a:rPr lang="en-US"/>
              <a:pPr fontAlgn="base">
                <a:spcBef>
                  <a:spcPct val="0"/>
                </a:spcBef>
                <a:spcAft>
                  <a:spcPct val="0"/>
                </a:spcAft>
                <a:defRPr/>
              </a:pPr>
              <a:t>5</a:t>
            </a:fld>
            <a:endParaRPr lang="en-US"/>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1A4CD4-A84F-4031-9F08-68BE83FB720F}" type="slidenum">
              <a:rPr lang="en-US"/>
              <a:pPr fontAlgn="base">
                <a:spcBef>
                  <a:spcPct val="0"/>
                </a:spcBef>
                <a:spcAft>
                  <a:spcPct val="0"/>
                </a:spcAft>
                <a:defRPr/>
              </a:pPr>
              <a:t>12</a:t>
            </a:fld>
            <a:endParaRPr lang="en-US"/>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27E739-888C-4888-86C0-0BA5CAD0D856}" type="slidenum">
              <a:rPr lang="en-US"/>
              <a:pPr fontAlgn="base">
                <a:spcBef>
                  <a:spcPct val="0"/>
                </a:spcBef>
                <a:spcAft>
                  <a:spcPct val="0"/>
                </a:spcAft>
                <a:defRPr/>
              </a:pPr>
              <a:t>13</a:t>
            </a:fld>
            <a:endParaRPr lang="en-US"/>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628A6173-A41D-4470-BD7C-212E14067CCB}" type="datetimeFigureOut">
              <a:rPr lang="en-US"/>
              <a:pPr>
                <a:defRPr/>
              </a:pPr>
              <a:t>9/24/2012</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D662D7DC-020E-4BAE-BE40-1CCE0EAB443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479537F-EFD1-4645-9552-843CA559A961}" type="datetimeFigureOut">
              <a:rPr lang="en-US"/>
              <a:pPr>
                <a:defRPr/>
              </a:pPr>
              <a:t>9/24/2012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4FD8898-0B01-4386-889E-7590B12F7B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12E016C-60E8-43BE-AF84-F5AFF9704E0D}" type="datetimeFigureOut">
              <a:rPr lang="en-US"/>
              <a:pPr>
                <a:defRPr/>
              </a:pPr>
              <a:t>9/24/2012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70752DB-591D-408A-8E82-FD51B2E34F1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702E576D-BB59-4F28-B639-E85E91BED744}" type="datetimeFigureOut">
              <a:rPr lang="en-US"/>
              <a:pPr>
                <a:defRPr/>
              </a:pPr>
              <a:t>9/24/2012</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286A39CC-0A01-4688-B8AF-76CA3A95CFA7}"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A8063F26-BC39-4C4F-B9F3-560DB38DDA0F}" type="datetimeFigureOut">
              <a:rPr lang="en-US"/>
              <a:pPr>
                <a:defRPr/>
              </a:pPr>
              <a:t>9/24/2012</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B38BDF3E-DC4B-4E1C-AE7C-6C040E4C010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7CD49A0-3730-41F8-82B3-291C2D85EBEF}" type="datetimeFigureOut">
              <a:rPr lang="en-US"/>
              <a:pPr>
                <a:defRPr/>
              </a:pPr>
              <a:t>9/24/2012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438083F-EE4C-4531-A904-702DF54130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69A4F9ED-BE5A-4FD6-B0C5-B09AAA3A39E6}" type="datetimeFigureOut">
              <a:rPr lang="en-US"/>
              <a:pPr>
                <a:defRPr/>
              </a:pPr>
              <a:t>9/24/2012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0004ED8-B843-491D-ACDE-41FF607509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E5E3D4C-866E-4BFF-B19F-47FDD924ECD0}" type="datetimeFigureOut">
              <a:rPr lang="en-US"/>
              <a:pPr>
                <a:defRPr/>
              </a:pPr>
              <a:t>9/24/2012</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FFF2AB86-0DD4-4DE6-9635-14339DC164A0}"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DEB6997-D930-4C3F-AA79-442D4E566E71}" type="datetimeFigureOut">
              <a:rPr lang="en-US"/>
              <a:pPr>
                <a:defRPr/>
              </a:pPr>
              <a:t>9/24/2012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1FA4B09-0845-4BC9-AECA-813BF9D40E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ADDB5C5B-9E0D-4096-BA75-9CB216B759BE}" type="datetimeFigureOut">
              <a:rPr lang="en-US"/>
              <a:pPr>
                <a:defRPr/>
              </a:pPr>
              <a:t>9/24/2012</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A6334A7-FECD-4F3A-8BF6-72F8A023C654}"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95C9131C-EE36-4DAE-AFC1-53C1B80E2D33}" type="datetimeFigureOut">
              <a:rPr lang="en-US"/>
              <a:pPr>
                <a:defRPr/>
              </a:pPr>
              <a:t>9/24/2012</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0D7C33AF-9094-4526-A045-4CCE863D5D0E}"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2E805EA8-3D68-4BD2-A546-E41649AEEF8E}" type="datetimeFigureOut">
              <a:rPr lang="en-US"/>
              <a:pPr>
                <a:defRPr/>
              </a:pPr>
              <a:t>9/24/2012</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A4696EE8-5733-4EDF-B787-F18987C26F4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5" r:id="rId4"/>
    <p:sldLayoutId id="2147483754" r:id="rId5"/>
    <p:sldLayoutId id="2147483759" r:id="rId6"/>
    <p:sldLayoutId id="2147483753" r:id="rId7"/>
    <p:sldLayoutId id="2147483760" r:id="rId8"/>
    <p:sldLayoutId id="2147483761" r:id="rId9"/>
    <p:sldLayoutId id="2147483752" r:id="rId10"/>
    <p:sldLayoutId id="2147483751"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New_York_City" TargetMode="External"/><Relationship Id="rId3" Type="http://schemas.openxmlformats.org/officeDocument/2006/relationships/hyperlink" Target="http://en.wikipedia.org/wiki/Toronto" TargetMode="External"/><Relationship Id="rId7" Type="http://schemas.openxmlformats.org/officeDocument/2006/relationships/hyperlink" Target="http://en.wikipedia.org/wiki/Vancouver" TargetMode="External"/><Relationship Id="rId2" Type="http://schemas.openxmlformats.org/officeDocument/2006/relationships/hyperlink" Target="http://en.wikipedia.org/wiki/Joe_Shuster" TargetMode="External"/><Relationship Id="rId1" Type="http://schemas.openxmlformats.org/officeDocument/2006/relationships/slideLayout" Target="../slideLayouts/slideLayout2.xml"/><Relationship Id="rId6" Type="http://schemas.openxmlformats.org/officeDocument/2006/relationships/hyperlink" Target="http://en.wikipedia.org/wiki/Detroit" TargetMode="External"/><Relationship Id="rId5" Type="http://schemas.openxmlformats.org/officeDocument/2006/relationships/hyperlink" Target="http://en.wikipedia.org/wiki/Cleveland" TargetMode="External"/><Relationship Id="rId10" Type="http://schemas.openxmlformats.org/officeDocument/2006/relationships/image" Target="../media/image5.jpeg"/><Relationship Id="rId4" Type="http://schemas.openxmlformats.org/officeDocument/2006/relationships/hyperlink" Target="http://en.wikipedia.org/wiki/Chicago" TargetMode="External"/><Relationship Id="rId9" Type="http://schemas.openxmlformats.org/officeDocument/2006/relationships/hyperlink" Target="http://en.wikipedia.org/wiki/Los_Angele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4"/>
          <p:cNvSpPr txBox="1">
            <a:spLocks noChangeArrowheads="1"/>
          </p:cNvSpPr>
          <p:nvPr/>
        </p:nvSpPr>
        <p:spPr bwMode="auto">
          <a:xfrm>
            <a:off x="2971800" y="1600200"/>
            <a:ext cx="5334000" cy="3416300"/>
          </a:xfrm>
          <a:prstGeom prst="rect">
            <a:avLst/>
          </a:prstGeom>
          <a:noFill/>
          <a:ln w="9525">
            <a:noFill/>
            <a:miter lim="800000"/>
            <a:headEnd/>
            <a:tailEnd/>
          </a:ln>
        </p:spPr>
        <p:txBody>
          <a:bodyPr>
            <a:spAutoFit/>
          </a:bodyPr>
          <a:lstStyle/>
          <a:p>
            <a:r>
              <a:rPr lang="en-US" sz="3600">
                <a:latin typeface="Consolas" pitchFamily="49" charset="0"/>
              </a:rPr>
              <a:t>What would you most relate in modern society to myths, legends and folktales as a form of story telling?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1371600"/>
          </a:xfrm>
        </p:spPr>
        <p:txBody>
          <a:bodyPr>
            <a:noAutofit/>
          </a:bodyPr>
          <a:lstStyle/>
          <a:p>
            <a:pPr eaLnBrk="1" fontAlgn="auto" hangingPunct="1">
              <a:spcAft>
                <a:spcPts val="0"/>
              </a:spcAft>
              <a:defRPr/>
            </a:pPr>
            <a:r>
              <a:rPr lang="en-US" sz="2400" dirty="0" smtClean="0"/>
              <a:t>Super Hero Project</a:t>
            </a:r>
            <a:br>
              <a:rPr lang="en-US" sz="2400" dirty="0" smtClean="0"/>
            </a:br>
            <a:r>
              <a:rPr lang="en-US" sz="2400" u="sng" dirty="0" smtClean="0"/>
              <a:t>Exposition of the Protagonist</a:t>
            </a:r>
            <a:r>
              <a:rPr lang="en-US" sz="2400" dirty="0" smtClean="0"/>
              <a:t/>
            </a:r>
            <a:br>
              <a:rPr lang="en-US" sz="2400" dirty="0" smtClean="0"/>
            </a:br>
            <a:endParaRPr lang="en-US" sz="2400" dirty="0"/>
          </a:p>
        </p:txBody>
      </p:sp>
      <p:sp>
        <p:nvSpPr>
          <p:cNvPr id="3" name="Content Placeholder 2"/>
          <p:cNvSpPr>
            <a:spLocks noGrp="1"/>
          </p:cNvSpPr>
          <p:nvPr>
            <p:ph sz="quarter" idx="1"/>
          </p:nvPr>
        </p:nvSpPr>
        <p:spPr>
          <a:xfrm>
            <a:off x="457200" y="1600200"/>
            <a:ext cx="8229600" cy="5029200"/>
          </a:xfrm>
        </p:spPr>
        <p:txBody>
          <a:bodyPr>
            <a:normAutofit lnSpcReduction="10000"/>
          </a:bodyPr>
          <a:lstStyle/>
          <a:p>
            <a:pPr marL="274320" indent="-274320" eaLnBrk="1" fontAlgn="auto" hangingPunct="1">
              <a:spcAft>
                <a:spcPts val="0"/>
              </a:spcAft>
              <a:buFont typeface="Wingdings"/>
              <a:buNone/>
              <a:defRPr/>
            </a:pPr>
            <a:r>
              <a:rPr lang="en-US" dirty="0" smtClean="0"/>
              <a:t>Describe their childhood, parents, family?</a:t>
            </a:r>
          </a:p>
          <a:p>
            <a:pPr marL="274320" indent="-274320" eaLnBrk="1" fontAlgn="auto" hangingPunct="1">
              <a:spcAft>
                <a:spcPts val="0"/>
              </a:spcAft>
              <a:buFont typeface="Wingdings"/>
              <a:buNone/>
              <a:defRPr/>
            </a:pPr>
            <a:endParaRPr lang="en-US" dirty="0" smtClean="0"/>
          </a:p>
          <a:p>
            <a:pPr marL="274320" indent="-274320" eaLnBrk="1" fontAlgn="auto" hangingPunct="1">
              <a:spcAft>
                <a:spcPts val="0"/>
              </a:spcAft>
              <a:buFont typeface="Wingdings"/>
              <a:buNone/>
              <a:defRPr/>
            </a:pPr>
            <a:r>
              <a:rPr lang="en-US" dirty="0" smtClean="0"/>
              <a:t>Give </a:t>
            </a:r>
            <a:r>
              <a:rPr lang="en-US" dirty="0"/>
              <a:t>a physical description of the hero as a child</a:t>
            </a:r>
            <a:r>
              <a:rPr lang="en-US" dirty="0" smtClean="0"/>
              <a:t>.</a:t>
            </a:r>
            <a:r>
              <a:rPr lang="en-US" dirty="0"/>
              <a:t> </a:t>
            </a:r>
          </a:p>
          <a:p>
            <a:pPr marL="274320" indent="-274320" eaLnBrk="1" fontAlgn="auto" hangingPunct="1">
              <a:spcAft>
                <a:spcPts val="0"/>
              </a:spcAft>
              <a:buFont typeface="Wingdings"/>
              <a:buNone/>
              <a:defRPr/>
            </a:pPr>
            <a:endParaRPr lang="en-US" dirty="0" smtClean="0"/>
          </a:p>
          <a:p>
            <a:pPr marL="274320" indent="-274320" eaLnBrk="1" fontAlgn="auto" hangingPunct="1">
              <a:spcAft>
                <a:spcPts val="0"/>
              </a:spcAft>
              <a:buFont typeface="Wingdings"/>
              <a:buNone/>
              <a:defRPr/>
            </a:pPr>
            <a:r>
              <a:rPr lang="en-US" dirty="0" smtClean="0"/>
              <a:t>Tell </a:t>
            </a:r>
            <a:r>
              <a:rPr lang="en-US" dirty="0"/>
              <a:t>the story relating to how he/she got any distinguishing </a:t>
            </a:r>
            <a:r>
              <a:rPr lang="en-US" dirty="0" smtClean="0"/>
              <a:t>physical characteristics</a:t>
            </a:r>
            <a:r>
              <a:rPr lang="en-US" dirty="0"/>
              <a:t>, explains how he/she got his/her special powers.   </a:t>
            </a:r>
          </a:p>
          <a:p>
            <a:pPr marL="274320" indent="-274320" eaLnBrk="1" fontAlgn="auto" hangingPunct="1">
              <a:spcAft>
                <a:spcPts val="0"/>
              </a:spcAft>
              <a:buFont typeface="Wingdings"/>
              <a:buNone/>
              <a:defRPr/>
            </a:pPr>
            <a:endParaRPr lang="en-US" dirty="0" smtClean="0"/>
          </a:p>
          <a:p>
            <a:pPr marL="274320" indent="-274320" eaLnBrk="1" fontAlgn="auto" hangingPunct="1">
              <a:spcAft>
                <a:spcPts val="0"/>
              </a:spcAft>
              <a:buFont typeface="Wingdings"/>
              <a:buNone/>
              <a:defRPr/>
            </a:pPr>
            <a:r>
              <a:rPr lang="en-US" dirty="0" smtClean="0"/>
              <a:t>What </a:t>
            </a:r>
            <a:r>
              <a:rPr lang="en-US" dirty="0"/>
              <a:t>made them become a Superhero? (Necessity or want</a:t>
            </a:r>
            <a:r>
              <a:rPr lang="en-US" dirty="0" smtClean="0"/>
              <a:t>)</a:t>
            </a:r>
          </a:p>
          <a:p>
            <a:pPr marL="274320" indent="-274320" eaLnBrk="1" fontAlgn="auto" hangingPunct="1">
              <a:spcAft>
                <a:spcPts val="0"/>
              </a:spcAft>
              <a:buFont typeface="Wingdings"/>
              <a:buNone/>
              <a:defRPr/>
            </a:pPr>
            <a:endParaRPr lang="en-US" dirty="0" smtClean="0"/>
          </a:p>
          <a:p>
            <a:pPr marL="274320" indent="-274320" eaLnBrk="1" fontAlgn="auto" hangingPunct="1">
              <a:spcAft>
                <a:spcPts val="0"/>
              </a:spcAft>
              <a:buFont typeface="Wingdings"/>
              <a:buNone/>
              <a:defRPr/>
            </a:pPr>
            <a:r>
              <a:rPr lang="en-US" dirty="0" smtClean="0"/>
              <a:t>What is their everyday life like when they are not being a super hero?</a:t>
            </a:r>
          </a:p>
          <a:p>
            <a:pPr marL="274320" indent="-274320" eaLnBrk="1" fontAlgn="auto" hangingPunct="1">
              <a:spcAft>
                <a:spcPts val="0"/>
              </a:spcAft>
              <a:buFont typeface="Wingdings"/>
              <a:buNone/>
              <a:defRPr/>
            </a:pPr>
            <a:endParaRPr lang="en-US" dirty="0" smtClean="0"/>
          </a:p>
          <a:p>
            <a:pPr marL="274320" indent="-274320" eaLnBrk="1" fontAlgn="auto" hangingPunct="1">
              <a:spcAft>
                <a:spcPts val="0"/>
              </a:spcAft>
              <a:buFont typeface="Wingdings"/>
              <a:buNone/>
              <a:defRPr/>
            </a:pPr>
            <a:endParaRPr lang="en-US" dirty="0"/>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7650" name="Content Placeholder 2"/>
          <p:cNvSpPr>
            <a:spLocks noGrp="1"/>
          </p:cNvSpPr>
          <p:nvPr>
            <p:ph sz="quarter" idx="1"/>
          </p:nvPr>
        </p:nvSpPr>
        <p:spPr>
          <a:xfrm>
            <a:off x="457200" y="1600200"/>
            <a:ext cx="7467600" cy="4873625"/>
          </a:xfrm>
        </p:spPr>
        <p:txBody>
          <a:bodyPr/>
          <a:lstStyle/>
          <a:p>
            <a:pPr eaLnBrk="1" hangingPunct="1"/>
            <a:endParaRPr lang="en-US" smtClean="0"/>
          </a:p>
        </p:txBody>
      </p:sp>
      <p:pic>
        <p:nvPicPr>
          <p:cNvPr id="27651" name="Picture 2" descr="http://cdn-www.cracked.com/articleimages/ob/basic100808.gif"/>
          <p:cNvPicPr>
            <a:picLocks noChangeAspect="1" noChangeArrowheads="1"/>
          </p:cNvPicPr>
          <p:nvPr/>
        </p:nvPicPr>
        <p:blipFill>
          <a:blip r:embed="rId2"/>
          <a:srcRect/>
          <a:stretch>
            <a:fillRect/>
          </a:stretch>
        </p:blipFill>
        <p:spPr bwMode="auto">
          <a:xfrm>
            <a:off x="533400" y="76200"/>
            <a:ext cx="6705600" cy="670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a:t>Setting</a:t>
            </a:r>
          </a:p>
        </p:txBody>
      </p:sp>
      <p:sp>
        <p:nvSpPr>
          <p:cNvPr id="28674" name="Rectangle 3"/>
          <p:cNvSpPr>
            <a:spLocks noGrp="1" noChangeArrowheads="1"/>
          </p:cNvSpPr>
          <p:nvPr>
            <p:ph sz="quarter" idx="1"/>
          </p:nvPr>
        </p:nvSpPr>
        <p:spPr>
          <a:xfrm>
            <a:off x="457200" y="1489075"/>
            <a:ext cx="8229600" cy="4530725"/>
          </a:xfrm>
        </p:spPr>
        <p:txBody>
          <a:bodyPr/>
          <a:lstStyle/>
          <a:p>
            <a:pPr marL="381000" indent="-381000" eaLnBrk="1" hangingPunct="1">
              <a:lnSpc>
                <a:spcPct val="80000"/>
              </a:lnSpc>
            </a:pPr>
            <a:r>
              <a:rPr lang="en-US" smtClean="0">
                <a:solidFill>
                  <a:schemeClr val="tx2"/>
                </a:solidFill>
              </a:rPr>
              <a:t>This is the time and the place in the story, the details of which are important to our understanding of the entire meaning of the story.</a:t>
            </a:r>
          </a:p>
          <a:p>
            <a:pPr marL="381000" indent="-381000" eaLnBrk="1" hangingPunct="1">
              <a:lnSpc>
                <a:spcPct val="80000"/>
              </a:lnSpc>
            </a:pPr>
            <a:endParaRPr lang="en-US" smtClean="0">
              <a:solidFill>
                <a:schemeClr val="tx2"/>
              </a:solidFill>
            </a:endParaRPr>
          </a:p>
          <a:p>
            <a:pPr marL="381000" indent="-381000" eaLnBrk="1" hangingPunct="1">
              <a:lnSpc>
                <a:spcPct val="80000"/>
              </a:lnSpc>
            </a:pPr>
            <a:r>
              <a:rPr lang="en-US" smtClean="0">
                <a:solidFill>
                  <a:schemeClr val="tx2"/>
                </a:solidFill>
              </a:rPr>
              <a:t>Look at these contexts when reading:</a:t>
            </a:r>
          </a:p>
          <a:p>
            <a:pPr marL="381000" indent="-381000" eaLnBrk="1" hangingPunct="1">
              <a:lnSpc>
                <a:spcPct val="80000"/>
              </a:lnSpc>
            </a:pPr>
            <a:endParaRPr lang="en-US" smtClean="0">
              <a:solidFill>
                <a:schemeClr val="tx2"/>
              </a:solidFill>
            </a:endParaRPr>
          </a:p>
          <a:p>
            <a:pPr marL="800100" lvl="1" indent="-342900" eaLnBrk="1" hangingPunct="1">
              <a:lnSpc>
                <a:spcPct val="80000"/>
              </a:lnSpc>
            </a:pPr>
            <a:r>
              <a:rPr lang="en-US" sz="2400" b="1" smtClean="0">
                <a:solidFill>
                  <a:schemeClr val="tx2"/>
                </a:solidFill>
              </a:rPr>
              <a:t>Historical context</a:t>
            </a:r>
            <a:endParaRPr lang="en-US" sz="2400" smtClean="0">
              <a:solidFill>
                <a:schemeClr val="tx2"/>
              </a:solidFill>
            </a:endParaRPr>
          </a:p>
          <a:p>
            <a:pPr marL="800100" lvl="1" indent="-342900" eaLnBrk="1" hangingPunct="1">
              <a:lnSpc>
                <a:spcPct val="80000"/>
              </a:lnSpc>
            </a:pPr>
            <a:endParaRPr lang="en-US" sz="2400" smtClean="0">
              <a:solidFill>
                <a:schemeClr val="tx2"/>
              </a:solidFill>
            </a:endParaRPr>
          </a:p>
          <a:p>
            <a:pPr marL="800100" lvl="1" indent="-342900" eaLnBrk="1" hangingPunct="1">
              <a:lnSpc>
                <a:spcPct val="80000"/>
              </a:lnSpc>
            </a:pPr>
            <a:r>
              <a:rPr lang="en-US" sz="2400" b="1" smtClean="0">
                <a:solidFill>
                  <a:schemeClr val="tx2"/>
                </a:solidFill>
              </a:rPr>
              <a:t>Geographical context </a:t>
            </a:r>
          </a:p>
          <a:p>
            <a:pPr marL="800100" lvl="1" indent="-342900" eaLnBrk="1" hangingPunct="1">
              <a:lnSpc>
                <a:spcPct val="80000"/>
              </a:lnSpc>
            </a:pPr>
            <a:endParaRPr lang="en-US" sz="2400" b="1" smtClean="0">
              <a:solidFill>
                <a:schemeClr val="tx2"/>
              </a:solidFill>
            </a:endParaRPr>
          </a:p>
          <a:p>
            <a:pPr marL="800100" lvl="1" indent="-342900" eaLnBrk="1" hangingPunct="1">
              <a:lnSpc>
                <a:spcPct val="80000"/>
              </a:lnSpc>
            </a:pPr>
            <a:r>
              <a:rPr lang="en-US" sz="2400" b="1" smtClean="0">
                <a:solidFill>
                  <a:schemeClr val="tx2"/>
                </a:solidFill>
              </a:rPr>
              <a:t>Physical context</a:t>
            </a:r>
            <a:endParaRPr lang="en-US" sz="2400" smtClean="0">
              <a:solidFill>
                <a:schemeClr val="tx2"/>
              </a:solidFill>
            </a:endParaRPr>
          </a:p>
          <a:p>
            <a:pPr marL="800100" lvl="1" indent="-342900" eaLnBrk="1" hangingPunct="1">
              <a:lnSpc>
                <a:spcPct val="80000"/>
              </a:lnSpc>
            </a:pPr>
            <a:endParaRPr lang="en-US" sz="2000" smtClean="0">
              <a:solidFill>
                <a:schemeClr val="tx2"/>
              </a:solidFill>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7467600" cy="990600"/>
          </a:xfrm>
        </p:spPr>
        <p:txBody>
          <a:bodyPr/>
          <a:lstStyle/>
          <a:p>
            <a:pPr eaLnBrk="1" fontAlgn="auto" hangingPunct="1">
              <a:spcAft>
                <a:spcPts val="0"/>
              </a:spcAft>
              <a:defRPr/>
            </a:pPr>
            <a:r>
              <a:rPr lang="en-US" dirty="0"/>
              <a:t>Setting</a:t>
            </a:r>
          </a:p>
        </p:txBody>
      </p:sp>
      <p:sp>
        <p:nvSpPr>
          <p:cNvPr id="36867" name="Rectangle 3"/>
          <p:cNvSpPr>
            <a:spLocks noGrp="1" noChangeArrowheads="1"/>
          </p:cNvSpPr>
          <p:nvPr>
            <p:ph sz="quarter" idx="1"/>
          </p:nvPr>
        </p:nvSpPr>
        <p:spPr>
          <a:xfrm>
            <a:off x="457200" y="1219200"/>
            <a:ext cx="8229600" cy="5486400"/>
          </a:xfrm>
          <a:ln>
            <a:solidFill>
              <a:schemeClr val="tx2"/>
            </a:solidFill>
          </a:ln>
        </p:spPr>
        <p:txBody>
          <a:bodyPr>
            <a:normAutofit lnSpcReduction="10000"/>
          </a:bodyPr>
          <a:lstStyle/>
          <a:p>
            <a:pPr marL="274320" indent="-274320" eaLnBrk="1" fontAlgn="auto" hangingPunct="1">
              <a:lnSpc>
                <a:spcPct val="80000"/>
              </a:lnSpc>
              <a:spcAft>
                <a:spcPts val="0"/>
              </a:spcAft>
              <a:buFont typeface="Wingdings"/>
              <a:buChar char=""/>
              <a:defRPr/>
            </a:pPr>
            <a:r>
              <a:rPr lang="en-US" b="1" dirty="0">
                <a:solidFill>
                  <a:schemeClr val="tx2"/>
                </a:solidFill>
              </a:rPr>
              <a:t>Historical context</a:t>
            </a:r>
            <a:r>
              <a:rPr lang="en-US" dirty="0">
                <a:solidFill>
                  <a:schemeClr val="tx2"/>
                </a:solidFill>
              </a:rPr>
              <a:t>:  This lets the reader know what the social, political, economic, and cultural environment was surrounding the story</a:t>
            </a:r>
          </a:p>
          <a:p>
            <a:pPr marL="274320" indent="-274320" eaLnBrk="1" fontAlgn="auto" hangingPunct="1">
              <a:lnSpc>
                <a:spcPct val="80000"/>
              </a:lnSpc>
              <a:spcAft>
                <a:spcPts val="0"/>
              </a:spcAft>
              <a:buFont typeface="Wingdings"/>
              <a:buChar char=""/>
              <a:defRPr/>
            </a:pPr>
            <a:endParaRPr lang="en-US" sz="1600" dirty="0">
              <a:solidFill>
                <a:schemeClr val="tx2"/>
              </a:solidFill>
            </a:endParaRPr>
          </a:p>
          <a:p>
            <a:pPr marL="274320" indent="-274320" eaLnBrk="1" fontAlgn="auto" hangingPunct="1">
              <a:lnSpc>
                <a:spcPct val="80000"/>
              </a:lnSpc>
              <a:spcAft>
                <a:spcPts val="0"/>
              </a:spcAft>
              <a:buFont typeface="Wingdings"/>
              <a:buChar char=""/>
              <a:defRPr/>
            </a:pPr>
            <a:r>
              <a:rPr lang="en-US" b="1" dirty="0">
                <a:solidFill>
                  <a:schemeClr val="tx2"/>
                </a:solidFill>
              </a:rPr>
              <a:t>Geographical context</a:t>
            </a:r>
            <a:r>
              <a:rPr lang="en-US" dirty="0">
                <a:solidFill>
                  <a:schemeClr val="tx2"/>
                </a:solidFill>
              </a:rPr>
              <a:t>:  Knowing the location may help explain the behavior of the characters.  The size of the location and the “lay of the land” can provide the reader with clues about the story’s theme or can act as foreshadowing.  </a:t>
            </a:r>
          </a:p>
          <a:p>
            <a:pPr marL="274320" indent="-274320" eaLnBrk="1" fontAlgn="auto" hangingPunct="1">
              <a:lnSpc>
                <a:spcPct val="80000"/>
              </a:lnSpc>
              <a:spcAft>
                <a:spcPts val="0"/>
              </a:spcAft>
              <a:buFont typeface="Wingdings"/>
              <a:buChar char=""/>
              <a:defRPr/>
            </a:pPr>
            <a:endParaRPr lang="en-US" sz="1600" dirty="0">
              <a:solidFill>
                <a:schemeClr val="tx2"/>
              </a:solidFill>
            </a:endParaRPr>
          </a:p>
          <a:p>
            <a:pPr marL="274320" indent="-274320" eaLnBrk="1" fontAlgn="auto" hangingPunct="1">
              <a:lnSpc>
                <a:spcPct val="80000"/>
              </a:lnSpc>
              <a:spcAft>
                <a:spcPts val="0"/>
              </a:spcAft>
              <a:buFont typeface="Wingdings"/>
              <a:buChar char=""/>
              <a:defRPr/>
            </a:pPr>
            <a:r>
              <a:rPr lang="en-US" b="1" dirty="0">
                <a:solidFill>
                  <a:schemeClr val="tx2"/>
                </a:solidFill>
              </a:rPr>
              <a:t>Physical context:  </a:t>
            </a:r>
            <a:r>
              <a:rPr lang="en-US" dirty="0">
                <a:solidFill>
                  <a:schemeClr val="tx2"/>
                </a:solidFill>
              </a:rPr>
              <a:t>Observe elements like the weather, the time of day, and whether or not the story’s setting is indoors or outdoors.  The outdoors may suggest expansive freedom; the indoors may suggest isolation or limitations.  </a:t>
            </a:r>
            <a:r>
              <a:rPr lang="en-US" b="1" dirty="0">
                <a:solidFill>
                  <a:schemeClr val="tx2"/>
                </a:solidFill>
              </a:rPr>
              <a:t>Outdoor settings</a:t>
            </a:r>
            <a:r>
              <a:rPr lang="en-US" dirty="0">
                <a:solidFill>
                  <a:schemeClr val="tx2"/>
                </a:solidFill>
              </a:rPr>
              <a:t> may free a character from the social norms of behavior for a time.  Ex.– </a:t>
            </a:r>
            <a:r>
              <a:rPr lang="en-US" i="1" dirty="0">
                <a:solidFill>
                  <a:schemeClr val="tx2"/>
                </a:solidFill>
              </a:rPr>
              <a:t>A Midsummer Night’s Dream.  </a:t>
            </a:r>
            <a:r>
              <a:rPr lang="en-US" dirty="0">
                <a:solidFill>
                  <a:schemeClr val="tx2"/>
                </a:solidFill>
              </a:rPr>
              <a:t>Storms may foreshadow imminent danger or other threats.  Weather may test the character’s actions when they have to struggle against the environment.</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1189038"/>
          </a:xfrm>
        </p:spPr>
        <p:txBody>
          <a:bodyPr/>
          <a:lstStyle/>
          <a:p>
            <a:pPr eaLnBrk="1" fontAlgn="auto" hangingPunct="1">
              <a:spcAft>
                <a:spcPts val="0"/>
              </a:spcAft>
              <a:defRPr/>
            </a:pPr>
            <a:r>
              <a:rPr lang="en-US" dirty="0" smtClean="0"/>
              <a:t>Setting:  </a:t>
            </a:r>
            <a:r>
              <a:rPr lang="en-US" b="1" dirty="0" smtClean="0"/>
              <a:t>Metropolis</a:t>
            </a:r>
            <a:r>
              <a:rPr lang="en-US" dirty="0" smtClean="0"/>
              <a:t/>
            </a:r>
            <a:br>
              <a:rPr lang="en-US" dirty="0" smtClean="0"/>
            </a:br>
            <a:endParaRPr lang="en-US" dirty="0"/>
          </a:p>
        </p:txBody>
      </p:sp>
      <p:sp>
        <p:nvSpPr>
          <p:cNvPr id="3" name="Content Placeholder 2"/>
          <p:cNvSpPr>
            <a:spLocks noGrp="1"/>
          </p:cNvSpPr>
          <p:nvPr>
            <p:ph sz="quarter" idx="1"/>
          </p:nvPr>
        </p:nvSpPr>
        <p:spPr>
          <a:xfrm>
            <a:off x="228600" y="1676400"/>
            <a:ext cx="4114800" cy="4897438"/>
          </a:xfrm>
        </p:spPr>
        <p:txBody>
          <a:bodyPr>
            <a:normAutofit fontScale="85000" lnSpcReduction="20000"/>
          </a:bodyPr>
          <a:lstStyle/>
          <a:p>
            <a:pPr marL="274320" indent="-274320" eaLnBrk="1" fontAlgn="auto" hangingPunct="1">
              <a:spcAft>
                <a:spcPts val="0"/>
              </a:spcAft>
              <a:buFont typeface="Wingdings"/>
              <a:buChar char=""/>
              <a:defRPr/>
            </a:pPr>
            <a:r>
              <a:rPr lang="en-US" dirty="0" smtClean="0"/>
              <a:t>Home of Superman and known as the City of Tomorrow by its residents</a:t>
            </a:r>
          </a:p>
          <a:p>
            <a:pPr marL="274320" indent="-274320" eaLnBrk="1" fontAlgn="auto" hangingPunct="1">
              <a:spcAft>
                <a:spcPts val="0"/>
              </a:spcAft>
              <a:buFont typeface="Wingdings"/>
              <a:buChar char=""/>
              <a:defRPr/>
            </a:pPr>
            <a:r>
              <a:rPr lang="en-US" dirty="0" smtClean="0"/>
              <a:t>Sprawling city</a:t>
            </a:r>
          </a:p>
          <a:p>
            <a:pPr marL="274320" indent="-274320" eaLnBrk="1" fontAlgn="auto" hangingPunct="1">
              <a:spcAft>
                <a:spcPts val="0"/>
              </a:spcAft>
              <a:buFont typeface="Wingdings"/>
              <a:buChar char=""/>
              <a:defRPr/>
            </a:pPr>
            <a:r>
              <a:rPr lang="en-US" dirty="0" smtClean="0"/>
              <a:t>Metropolis is portrayed as one of the largest and wealthiest cities on earth. </a:t>
            </a:r>
          </a:p>
          <a:p>
            <a:pPr marL="274320" indent="-274320" eaLnBrk="1" fontAlgn="auto" hangingPunct="1">
              <a:spcAft>
                <a:spcPts val="0"/>
              </a:spcAft>
              <a:buFont typeface="Wingdings"/>
              <a:buChar char=""/>
              <a:defRPr/>
            </a:pPr>
            <a:r>
              <a:rPr lang="en-US" dirty="0" smtClean="0"/>
              <a:t>The co-creator and original artist of </a:t>
            </a:r>
            <a:r>
              <a:rPr lang="en-US" i="1" dirty="0" smtClean="0"/>
              <a:t>Superman</a:t>
            </a:r>
            <a:r>
              <a:rPr lang="en-US" dirty="0" smtClean="0"/>
              <a:t>, </a:t>
            </a:r>
            <a:r>
              <a:rPr lang="en-US" dirty="0" smtClean="0">
                <a:hlinkClick r:id="rId2" action="ppaction://hlinkfile" tooltip="Joe Shuster"/>
              </a:rPr>
              <a:t>Joe Shuster</a:t>
            </a:r>
            <a:r>
              <a:rPr lang="en-US" dirty="0" smtClean="0"/>
              <a:t>, modeled the Metropolis skyline after </a:t>
            </a:r>
            <a:r>
              <a:rPr lang="en-US" dirty="0" smtClean="0">
                <a:hlinkClick r:id="rId3" action="ppaction://hlinkfile" tooltip="Toronto"/>
              </a:rPr>
              <a:t>Toronto</a:t>
            </a:r>
            <a:r>
              <a:rPr lang="en-US" dirty="0" smtClean="0"/>
              <a:t>, where he was born and lived until he was ten.</a:t>
            </a:r>
            <a:r>
              <a:rPr lang="en-US" baseline="30000" dirty="0" smtClean="0"/>
              <a:t> </a:t>
            </a:r>
            <a:endParaRPr lang="en-US" dirty="0" smtClean="0"/>
          </a:p>
          <a:p>
            <a:pPr marL="274320" indent="-274320" eaLnBrk="1" fontAlgn="auto" hangingPunct="1">
              <a:spcAft>
                <a:spcPts val="0"/>
              </a:spcAft>
              <a:buFont typeface="Wingdings"/>
              <a:buChar char=""/>
              <a:defRPr/>
            </a:pPr>
            <a:r>
              <a:rPr lang="en-US" dirty="0" smtClean="0"/>
              <a:t>Metropolis has become a city inspired by </a:t>
            </a:r>
            <a:r>
              <a:rPr lang="en-US" dirty="0" smtClean="0">
                <a:hlinkClick r:id="rId4" action="ppaction://hlinkfile" tooltip="Chicago"/>
              </a:rPr>
              <a:t>Chicago</a:t>
            </a:r>
            <a:r>
              <a:rPr lang="en-US" dirty="0" smtClean="0"/>
              <a:t>, </a:t>
            </a:r>
            <a:r>
              <a:rPr lang="en-US" dirty="0" smtClean="0">
                <a:hlinkClick r:id="rId5" action="ppaction://hlinkfile" tooltip="Cleveland"/>
              </a:rPr>
              <a:t>Cleveland</a:t>
            </a:r>
            <a:r>
              <a:rPr lang="en-US" dirty="0" smtClean="0"/>
              <a:t>, </a:t>
            </a:r>
            <a:r>
              <a:rPr lang="en-US" dirty="0" smtClean="0">
                <a:hlinkClick r:id="rId6" action="ppaction://hlinkfile" tooltip="Detroit"/>
              </a:rPr>
              <a:t>Detroit</a:t>
            </a:r>
            <a:r>
              <a:rPr lang="en-US" dirty="0" smtClean="0"/>
              <a:t>, </a:t>
            </a:r>
            <a:r>
              <a:rPr lang="en-US" dirty="0" smtClean="0">
                <a:hlinkClick r:id="rId3" action="ppaction://hlinkfile" tooltip="Toronto"/>
              </a:rPr>
              <a:t>Toronto</a:t>
            </a:r>
            <a:r>
              <a:rPr lang="en-US" dirty="0" smtClean="0"/>
              <a:t>, </a:t>
            </a:r>
            <a:r>
              <a:rPr lang="en-US" dirty="0" smtClean="0">
                <a:hlinkClick r:id="rId7" action="ppaction://hlinkfile" tooltip="Vancouver"/>
              </a:rPr>
              <a:t>Vancouver</a:t>
            </a:r>
            <a:r>
              <a:rPr lang="en-US" dirty="0" smtClean="0"/>
              <a:t>, </a:t>
            </a:r>
            <a:r>
              <a:rPr lang="en-US" dirty="0" smtClean="0">
                <a:hlinkClick r:id="rId8" action="ppaction://hlinkfile" tooltip="New York City"/>
              </a:rPr>
              <a:t>New York City</a:t>
            </a:r>
            <a:r>
              <a:rPr lang="en-US" dirty="0" smtClean="0"/>
              <a:t> and </a:t>
            </a:r>
            <a:r>
              <a:rPr lang="en-US" dirty="0" smtClean="0">
                <a:hlinkClick r:id="rId9" action="ppaction://hlinkfile" tooltip="Los Angeles"/>
              </a:rPr>
              <a:t>Los Angeles</a:t>
            </a:r>
            <a:r>
              <a:rPr lang="en-US" dirty="0" smtClean="0"/>
              <a:t>.</a:t>
            </a:r>
          </a:p>
          <a:p>
            <a:pPr marL="274320" indent="-274320" eaLnBrk="1" fontAlgn="auto" hangingPunct="1">
              <a:spcAft>
                <a:spcPts val="0"/>
              </a:spcAft>
              <a:buFont typeface="Wingdings"/>
              <a:buChar char=""/>
              <a:defRPr/>
            </a:pPr>
            <a:endParaRPr lang="en-US" dirty="0"/>
          </a:p>
        </p:txBody>
      </p:sp>
      <p:pic>
        <p:nvPicPr>
          <p:cNvPr id="32771" name="Picture 5" descr="metropolis.jpg"/>
          <p:cNvPicPr>
            <a:picLocks noChangeAspect="1"/>
          </p:cNvPicPr>
          <p:nvPr/>
        </p:nvPicPr>
        <p:blipFill>
          <a:blip r:embed="rId10"/>
          <a:srcRect/>
          <a:stretch>
            <a:fillRect/>
          </a:stretch>
        </p:blipFill>
        <p:spPr bwMode="auto">
          <a:xfrm>
            <a:off x="4495800" y="1600200"/>
            <a:ext cx="4445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Super Hero Project</a:t>
            </a:r>
            <a:br>
              <a:rPr lang="en-US" dirty="0" smtClean="0"/>
            </a:br>
            <a:r>
              <a:rPr lang="en-US" dirty="0" smtClean="0"/>
              <a:t>Setting</a:t>
            </a:r>
            <a:endParaRPr lang="en-US" dirty="0"/>
          </a:p>
        </p:txBody>
      </p:sp>
      <p:sp>
        <p:nvSpPr>
          <p:cNvPr id="33794" name="Content Placeholder 2"/>
          <p:cNvSpPr>
            <a:spLocks noGrp="1"/>
          </p:cNvSpPr>
          <p:nvPr>
            <p:ph sz="quarter" idx="1"/>
          </p:nvPr>
        </p:nvSpPr>
        <p:spPr>
          <a:xfrm>
            <a:off x="457200" y="1600200"/>
            <a:ext cx="7467600" cy="4873625"/>
          </a:xfrm>
        </p:spPr>
        <p:txBody>
          <a:bodyPr/>
          <a:lstStyle/>
          <a:p>
            <a:pPr eaLnBrk="1" hangingPunct="1"/>
            <a:r>
              <a:rPr lang="en-US" smtClean="0"/>
              <a:t>What is geographical context?  Where does he/she live? (City, State, Country)  This can be fictional, real, or a mixture of both.</a:t>
            </a:r>
          </a:p>
          <a:p>
            <a:pPr eaLnBrk="1" hangingPunct="1"/>
            <a:endParaRPr lang="en-US" smtClean="0"/>
          </a:p>
          <a:p>
            <a:pPr eaLnBrk="1" hangingPunct="1"/>
            <a:r>
              <a:rPr lang="en-US" smtClean="0"/>
              <a:t>What is the historical context?  What time frame? (Present, Future, Past) Describe in detail. What is the state of society? (Peaceful, War, Crime Riddled)</a:t>
            </a:r>
          </a:p>
          <a:p>
            <a:pPr eaLnBrk="1" hangingPunct="1"/>
            <a:endParaRPr lang="en-US" smtClean="0"/>
          </a:p>
          <a:p>
            <a:pPr eaLnBrk="1" hangingPunct="1"/>
            <a:r>
              <a:rPr lang="en-US" smtClean="0"/>
              <a:t>Describe his/her hideout, headquarters, or lair.</a:t>
            </a:r>
          </a:p>
          <a:p>
            <a:pPr eaLnBrk="1" hangingPunct="1">
              <a:buFont typeface="Wingdings" pitchFamily="2" charset="2"/>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Protagonist/Antagonist</a:t>
            </a:r>
            <a:endParaRPr lang="en-US" dirty="0"/>
          </a:p>
        </p:txBody>
      </p:sp>
      <p:sp>
        <p:nvSpPr>
          <p:cNvPr id="34818" name="Content Placeholder 2"/>
          <p:cNvSpPr>
            <a:spLocks noGrp="1"/>
          </p:cNvSpPr>
          <p:nvPr>
            <p:ph sz="quarter" idx="1"/>
          </p:nvPr>
        </p:nvSpPr>
        <p:spPr>
          <a:xfrm>
            <a:off x="457200" y="1600200"/>
            <a:ext cx="7467600" cy="4873625"/>
          </a:xfrm>
        </p:spPr>
        <p:txBody>
          <a:bodyPr/>
          <a:lstStyle/>
          <a:p>
            <a:pPr lvl="1" eaLnBrk="1" hangingPunct="1"/>
            <a:r>
              <a:rPr lang="en-US" smtClean="0"/>
              <a:t>The </a:t>
            </a:r>
            <a:r>
              <a:rPr lang="en-US" sz="5400" b="1" i="1" smtClean="0"/>
              <a:t>protagonist</a:t>
            </a:r>
            <a:r>
              <a:rPr lang="en-US" sz="5400" i="1" smtClean="0"/>
              <a:t> </a:t>
            </a:r>
            <a:r>
              <a:rPr lang="en-US" smtClean="0"/>
              <a:t>is the main character throughout the novel. A novel can have more than one protagonist (e.g. two or even three main characters). </a:t>
            </a:r>
          </a:p>
          <a:p>
            <a:pPr lvl="1" eaLnBrk="1" hangingPunct="1"/>
            <a:endParaRPr lang="en-US" smtClean="0"/>
          </a:p>
          <a:p>
            <a:pPr lvl="1" eaLnBrk="1" hangingPunct="1"/>
            <a:r>
              <a:rPr lang="en-US" smtClean="0"/>
              <a:t>The force with which the protagonist is in conflict is called the </a:t>
            </a:r>
            <a:r>
              <a:rPr lang="en-US" sz="5400" b="1" i="1" smtClean="0"/>
              <a:t>antagonist</a:t>
            </a:r>
            <a:r>
              <a:rPr lang="en-US" smtClean="0"/>
              <a:t>. </a:t>
            </a:r>
          </a:p>
          <a:p>
            <a:pPr lvl="1" eaLnBrk="1" hangingPunct="1"/>
            <a:endParaRPr lang="en-US" smtClean="0"/>
          </a:p>
          <a:p>
            <a:pPr lvl="1" eaLnBrk="1" hangingPunct="1"/>
            <a:r>
              <a:rPr lang="en-US" smtClean="0"/>
              <a:t>The force can be a person or persons, society or an internal struggle within the main character.</a:t>
            </a:r>
          </a:p>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Antagonist- Lex Luthor</a:t>
            </a:r>
            <a:endParaRPr lang="en-US" dirty="0"/>
          </a:p>
        </p:txBody>
      </p:sp>
      <p:sp>
        <p:nvSpPr>
          <p:cNvPr id="3" name="Content Placeholder 2"/>
          <p:cNvSpPr>
            <a:spLocks noGrp="1"/>
          </p:cNvSpPr>
          <p:nvPr>
            <p:ph sz="quarter" idx="1"/>
          </p:nvPr>
        </p:nvSpPr>
        <p:spPr>
          <a:xfrm>
            <a:off x="457200" y="1981200"/>
            <a:ext cx="4495800" cy="4876800"/>
          </a:xfrm>
        </p:spPr>
        <p:txBody>
          <a:bodyPr>
            <a:normAutofit fontScale="85000" lnSpcReduction="10000"/>
          </a:bodyPr>
          <a:lstStyle/>
          <a:p>
            <a:pPr marL="274320" indent="-274320" eaLnBrk="1" fontAlgn="auto" hangingPunct="1">
              <a:spcAft>
                <a:spcPts val="0"/>
              </a:spcAft>
              <a:buFont typeface="Wingdings"/>
              <a:buChar char=""/>
              <a:defRPr/>
            </a:pPr>
            <a:r>
              <a:rPr lang="en-US" dirty="0" smtClean="0"/>
              <a:t>He is the archenemy of Superman, although given his high status as a super villain.</a:t>
            </a:r>
          </a:p>
          <a:p>
            <a:pPr marL="274320" indent="-274320" eaLnBrk="1" fontAlgn="auto" hangingPunct="1">
              <a:spcAft>
                <a:spcPts val="0"/>
              </a:spcAft>
              <a:buFont typeface="Wingdings"/>
              <a:buChar char=""/>
              <a:defRPr/>
            </a:pPr>
            <a:r>
              <a:rPr lang="en-US" dirty="0" smtClean="0"/>
              <a:t>Luthor is described as "a power-mad, evil scientist" of high intelligence and incredible technological prowess. </a:t>
            </a:r>
          </a:p>
          <a:p>
            <a:pPr marL="274320" indent="-274320" eaLnBrk="1" fontAlgn="auto" hangingPunct="1">
              <a:spcAft>
                <a:spcPts val="0"/>
              </a:spcAft>
              <a:buFont typeface="Wingdings"/>
              <a:buChar char=""/>
              <a:defRPr/>
            </a:pPr>
            <a:r>
              <a:rPr lang="en-US" dirty="0" smtClean="0"/>
              <a:t>His goals typically center on killing Superman, usually as a stepping stone to world domination.</a:t>
            </a:r>
          </a:p>
          <a:p>
            <a:pPr marL="274320" indent="-274320" eaLnBrk="1" fontAlgn="auto" hangingPunct="1">
              <a:spcAft>
                <a:spcPts val="0"/>
              </a:spcAft>
              <a:buFont typeface="Wingdings"/>
              <a:buChar char=""/>
              <a:defRPr/>
            </a:pPr>
            <a:r>
              <a:rPr lang="en-US" dirty="0" smtClean="0"/>
              <a:t>Lex has no super powers other than his intelligence and no alternate identity</a:t>
            </a:r>
          </a:p>
          <a:p>
            <a:pPr marL="274320" indent="-274320" eaLnBrk="1" fontAlgn="auto" hangingPunct="1">
              <a:spcAft>
                <a:spcPts val="0"/>
              </a:spcAft>
              <a:buFont typeface="Wingdings"/>
              <a:buChar char=""/>
              <a:defRPr/>
            </a:pPr>
            <a:r>
              <a:rPr lang="en-US" dirty="0" smtClean="0"/>
              <a:t>Although a round character, he is static</a:t>
            </a:r>
            <a:endParaRPr lang="en-US" dirty="0"/>
          </a:p>
        </p:txBody>
      </p:sp>
      <p:pic>
        <p:nvPicPr>
          <p:cNvPr id="35843" name="Picture 3" descr="lex luthor.png"/>
          <p:cNvPicPr>
            <a:picLocks noChangeAspect="1"/>
          </p:cNvPicPr>
          <p:nvPr/>
        </p:nvPicPr>
        <p:blipFill>
          <a:blip r:embed="rId2"/>
          <a:srcRect/>
          <a:stretch>
            <a:fillRect/>
          </a:stretch>
        </p:blipFill>
        <p:spPr bwMode="auto">
          <a:xfrm>
            <a:off x="5638800" y="1905000"/>
            <a:ext cx="3175000"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Super Hero Project </a:t>
            </a:r>
            <a:br>
              <a:rPr lang="en-US" dirty="0" smtClean="0"/>
            </a:br>
            <a:r>
              <a:rPr lang="en-US" dirty="0" smtClean="0"/>
              <a:t>Antagonist:</a:t>
            </a:r>
            <a:endParaRPr lang="en-US" dirty="0"/>
          </a:p>
        </p:txBody>
      </p:sp>
      <p:sp>
        <p:nvSpPr>
          <p:cNvPr id="3" name="Content Placeholder 2"/>
          <p:cNvSpPr>
            <a:spLocks noGrp="1"/>
          </p:cNvSpPr>
          <p:nvPr>
            <p:ph sz="quarter" idx="1"/>
          </p:nvPr>
        </p:nvSpPr>
        <p:spPr>
          <a:xfrm>
            <a:off x="457200" y="1600200"/>
            <a:ext cx="7467600" cy="4873625"/>
          </a:xfrm>
        </p:spPr>
        <p:txBody>
          <a:bodyPr>
            <a:normAutofit lnSpcReduction="10000"/>
          </a:bodyPr>
          <a:lstStyle/>
          <a:p>
            <a:pPr marL="274320" indent="-274320" eaLnBrk="1" fontAlgn="auto" hangingPunct="1">
              <a:spcAft>
                <a:spcPts val="0"/>
              </a:spcAft>
              <a:buFont typeface="Wingdings"/>
              <a:buNone/>
              <a:defRPr/>
            </a:pPr>
            <a:r>
              <a:rPr lang="en-US" dirty="0" smtClean="0"/>
              <a:t> </a:t>
            </a:r>
          </a:p>
          <a:p>
            <a:pPr marL="274320" indent="-274320" eaLnBrk="1" fontAlgn="auto" hangingPunct="1">
              <a:spcAft>
                <a:spcPts val="0"/>
              </a:spcAft>
              <a:buFont typeface="Wingdings"/>
              <a:buChar char=""/>
              <a:defRPr/>
            </a:pPr>
            <a:r>
              <a:rPr lang="en-US" dirty="0" smtClean="0"/>
              <a:t>Who is the villain or arch enemy of the super hero?</a:t>
            </a:r>
          </a:p>
          <a:p>
            <a:pPr marL="274320" indent="-274320" eaLnBrk="1" fontAlgn="auto" hangingPunct="1">
              <a:spcAft>
                <a:spcPts val="0"/>
              </a:spcAft>
              <a:buFont typeface="Wingdings"/>
              <a:buNone/>
              <a:defRPr/>
            </a:pPr>
            <a:r>
              <a:rPr lang="en-US" dirty="0" smtClean="0"/>
              <a:t>  </a:t>
            </a:r>
          </a:p>
          <a:p>
            <a:pPr marL="274320" indent="-274320" eaLnBrk="1" fontAlgn="auto" hangingPunct="1">
              <a:spcAft>
                <a:spcPts val="0"/>
              </a:spcAft>
              <a:buFont typeface="Wingdings"/>
              <a:buChar char=""/>
              <a:defRPr/>
            </a:pPr>
            <a:r>
              <a:rPr lang="en-US" dirty="0" smtClean="0"/>
              <a:t>Describe their back story. Where did he/she come from?  How did they become evil?  What is his/her goal?</a:t>
            </a:r>
          </a:p>
          <a:p>
            <a:pPr marL="274320" indent="-274320" eaLnBrk="1" fontAlgn="auto" hangingPunct="1">
              <a:spcAft>
                <a:spcPts val="0"/>
              </a:spcAft>
              <a:buFont typeface="Wingdings"/>
              <a:buNone/>
              <a:defRPr/>
            </a:pPr>
            <a:r>
              <a:rPr lang="en-US" dirty="0" smtClean="0"/>
              <a:t> </a:t>
            </a:r>
          </a:p>
          <a:p>
            <a:pPr marL="274320" indent="-274320" eaLnBrk="1" fontAlgn="auto" hangingPunct="1">
              <a:spcAft>
                <a:spcPts val="0"/>
              </a:spcAft>
              <a:buFont typeface="Wingdings"/>
              <a:buChar char=""/>
              <a:defRPr/>
            </a:pPr>
            <a:r>
              <a:rPr lang="en-US" dirty="0" smtClean="0"/>
              <a:t>Describe his/her costume, logo, style.</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r>
              <a:rPr lang="en-US" dirty="0" smtClean="0"/>
              <a:t>Does the villain have super powers? If so, what are they?</a:t>
            </a:r>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 </a:t>
            </a:r>
            <a:r>
              <a:rPr lang="en-US" b="1" dirty="0" smtClean="0"/>
              <a:t>supporting character</a:t>
            </a:r>
            <a:r>
              <a:rPr lang="en-US" dirty="0" smtClean="0"/>
              <a:t> </a:t>
            </a:r>
            <a:endParaRPr lang="en-US" dirty="0"/>
          </a:p>
        </p:txBody>
      </p:sp>
      <p:sp>
        <p:nvSpPr>
          <p:cNvPr id="3" name="Content Placeholder 2"/>
          <p:cNvSpPr>
            <a:spLocks noGrp="1"/>
          </p:cNvSpPr>
          <p:nvPr>
            <p:ph sz="quarter" idx="1"/>
          </p:nvPr>
        </p:nvSpPr>
        <p:spPr>
          <a:xfrm>
            <a:off x="457200" y="1600200"/>
            <a:ext cx="7467600" cy="4873625"/>
          </a:xfrm>
        </p:spPr>
        <p:txBody>
          <a:bodyPr>
            <a:normAutofit lnSpcReduction="10000"/>
          </a:bodyPr>
          <a:lstStyle/>
          <a:p>
            <a:pPr marL="274320" indent="-274320" eaLnBrk="1" fontAlgn="auto" hangingPunct="1">
              <a:spcAft>
                <a:spcPts val="0"/>
              </a:spcAft>
              <a:buFont typeface="Wingdings"/>
              <a:buChar char=""/>
              <a:defRPr/>
            </a:pPr>
            <a:r>
              <a:rPr lang="en-US" dirty="0" smtClean="0"/>
              <a:t>is a character of a book, play, video game, movie, television or other form of storytelling usually used to give added dimension to a mail character, by adding a relationship with this character. Sometimes supporting characters may develop a complexity of their own, but this is usually in relation to the main character, rather than entirely independently.</a:t>
            </a:r>
          </a:p>
          <a:p>
            <a:pPr marL="274320" indent="-274320" eaLnBrk="1" fontAlgn="auto" hangingPunct="1">
              <a:spcAft>
                <a:spcPts val="0"/>
              </a:spcAft>
              <a:buFont typeface="Wingdings"/>
              <a:buChar char=""/>
              <a:defRPr/>
            </a:pPr>
            <a:r>
              <a:rPr lang="en-US" dirty="0" smtClean="0"/>
              <a:t>In some cases, especially in ongoing material such as comic books and television series, supporting characters themselves may become main characters in a spin-off if they are sufficiently popular with fans.</a:t>
            </a:r>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772400" cy="1470025"/>
          </a:xfrm>
        </p:spPr>
        <p:txBody>
          <a:bodyPr/>
          <a:lstStyle/>
          <a:p>
            <a:pPr eaLnBrk="1" fontAlgn="auto" hangingPunct="1">
              <a:spcAft>
                <a:spcPts val="0"/>
              </a:spcAft>
              <a:defRPr/>
            </a:pPr>
            <a:r>
              <a:rPr lang="en-US" dirty="0" smtClean="0"/>
              <a:t>Super Hero</a:t>
            </a:r>
            <a:endParaRPr lang="en-US" dirty="0"/>
          </a:p>
        </p:txBody>
      </p:sp>
      <p:sp>
        <p:nvSpPr>
          <p:cNvPr id="15362" name="Subtitle 2"/>
          <p:cNvSpPr>
            <a:spLocks noGrp="1"/>
          </p:cNvSpPr>
          <p:nvPr>
            <p:ph type="subTitle" idx="1"/>
          </p:nvPr>
        </p:nvSpPr>
        <p:spPr>
          <a:xfrm>
            <a:off x="2590800" y="3276600"/>
            <a:ext cx="4953000" cy="2347913"/>
          </a:xfrm>
        </p:spPr>
        <p:txBody>
          <a:bodyPr/>
          <a:lstStyle/>
          <a:p>
            <a:pPr eaLnBrk="1" hangingPunct="1"/>
            <a:r>
              <a:rPr lang="en-US" smtClean="0"/>
              <a:t>A superhero is a type of  character possessing "extraordinary or superhuman powers" and dedicated to protecting the public.  Although they might not always have superhuman powers (Batman)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Superman’s Sidekick:</a:t>
            </a:r>
            <a:br>
              <a:rPr lang="en-US" dirty="0" smtClean="0"/>
            </a:br>
            <a:r>
              <a:rPr lang="en-US" dirty="0" smtClean="0"/>
              <a:t>Jimmy Olsen</a:t>
            </a:r>
            <a:endParaRPr lang="en-US" dirty="0"/>
          </a:p>
        </p:txBody>
      </p:sp>
      <p:sp>
        <p:nvSpPr>
          <p:cNvPr id="3" name="Content Placeholder 2"/>
          <p:cNvSpPr>
            <a:spLocks noGrp="1"/>
          </p:cNvSpPr>
          <p:nvPr>
            <p:ph sz="quarter" idx="1"/>
          </p:nvPr>
        </p:nvSpPr>
        <p:spPr>
          <a:xfrm>
            <a:off x="457200" y="1600200"/>
            <a:ext cx="3886200" cy="4873625"/>
          </a:xfrm>
        </p:spPr>
        <p:txBody>
          <a:bodyPr>
            <a:normAutofit fontScale="85000" lnSpcReduction="20000"/>
          </a:bodyPr>
          <a:lstStyle/>
          <a:p>
            <a:pPr marL="274320" indent="-274320" eaLnBrk="1" fontAlgn="auto" hangingPunct="1">
              <a:spcAft>
                <a:spcPts val="0"/>
              </a:spcAft>
              <a:buFont typeface="Wingdings"/>
              <a:buChar char=""/>
              <a:defRPr/>
            </a:pPr>
            <a:r>
              <a:rPr lang="en-US" dirty="0" smtClean="0"/>
              <a:t>Jimmy is traditionally depicted as a bow tie-wearing, red-haired young man who works as a cub reporter and photographer for </a:t>
            </a:r>
            <a:r>
              <a:rPr lang="en-US" i="1" dirty="0" smtClean="0"/>
              <a:t>The Daily Planet</a:t>
            </a:r>
            <a:r>
              <a:rPr lang="en-US" dirty="0" smtClean="0"/>
              <a:t>, alongside Lois Lane and Clark Kent, whom he idolizes as career role models. He also has a strong friendship with Superman.</a:t>
            </a:r>
          </a:p>
          <a:p>
            <a:pPr marL="274320" indent="-274320" eaLnBrk="1" fontAlgn="auto" hangingPunct="1">
              <a:spcAft>
                <a:spcPts val="0"/>
              </a:spcAft>
              <a:buFont typeface="Wingdings"/>
              <a:buChar char=""/>
              <a:defRPr/>
            </a:pPr>
            <a:r>
              <a:rPr lang="en-US" dirty="0" smtClean="0"/>
              <a:t> Jimmy has special access thanks to Superman's gift to Jimmy of a "signal watch," a wristwatch which, with the press of a button, emits a special ultrasonic frequency signal that Superman can hear anywhere on Earth.</a:t>
            </a:r>
            <a:endParaRPr lang="en-US" dirty="0"/>
          </a:p>
        </p:txBody>
      </p:sp>
      <p:pic>
        <p:nvPicPr>
          <p:cNvPr id="38915" name="Picture 2" descr="http://t0.gstatic.com/images?q=tbn:ANd9GcQutRfI7nPyAwIBe7RJweipg0Mj-dJ5ojk2jhDidOpouLeCr1-8"/>
          <p:cNvPicPr>
            <a:picLocks noChangeAspect="1" noChangeArrowheads="1"/>
          </p:cNvPicPr>
          <p:nvPr/>
        </p:nvPicPr>
        <p:blipFill>
          <a:blip r:embed="rId2"/>
          <a:srcRect/>
          <a:stretch>
            <a:fillRect/>
          </a:stretch>
        </p:blipFill>
        <p:spPr bwMode="auto">
          <a:xfrm>
            <a:off x="5029200" y="1600200"/>
            <a:ext cx="2943225"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dirty="0" smtClean="0">
                <a:latin typeface="Times New Roman" pitchFamily="18" charset="0"/>
                <a:ea typeface="Calibri" pitchFamily="34" charset="0"/>
                <a:cs typeface="Times New Roman" pitchFamily="18" charset="0"/>
              </a:rPr>
              <a:t/>
            </a:r>
            <a:br>
              <a:rPr lang="en-US" sz="3200" dirty="0" smtClean="0">
                <a:latin typeface="Times New Roman" pitchFamily="18" charset="0"/>
                <a:ea typeface="Calibri" pitchFamily="34" charset="0"/>
                <a:cs typeface="Times New Roman" pitchFamily="18" charset="0"/>
              </a:rPr>
            </a:br>
            <a:r>
              <a:rPr lang="en-US" sz="3200" dirty="0" smtClean="0">
                <a:latin typeface="Times New Roman" pitchFamily="18" charset="0"/>
                <a:ea typeface="Calibri" pitchFamily="34" charset="0"/>
                <a:cs typeface="Times New Roman" pitchFamily="18" charset="0"/>
              </a:rPr>
              <a:t>Supporting Characters</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pPr marL="0" indent="457200" eaLnBrk="1" hangingPunct="1">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Sidekick or Support Staff (helpers) Who are they?</a:t>
            </a:r>
            <a:endParaRPr lang="en-US" sz="1600" dirty="0" smtClean="0">
              <a:latin typeface="Arial" pitchFamily="34" charset="0"/>
            </a:endParaRPr>
          </a:p>
          <a:p>
            <a:pPr marL="0" indent="457200">
              <a:spcBef>
                <a:spcPct val="0"/>
              </a:spcBef>
              <a:buClrTx/>
              <a:buSzTx/>
              <a:buFont typeface="Wingdings"/>
              <a:buNone/>
              <a:defRPr/>
            </a:pPr>
            <a:endParaRPr lang="en-US" dirty="0" smtClean="0">
              <a:latin typeface="Times New Roman" pitchFamily="18" charset="0"/>
              <a:ea typeface="Calibri" pitchFamily="34" charset="0"/>
              <a:cs typeface="Times New Roman" pitchFamily="18" charset="0"/>
            </a:endParaRPr>
          </a:p>
          <a:p>
            <a:pPr marL="0" indent="457200">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Back Story and History</a:t>
            </a:r>
            <a:endParaRPr lang="en-US" sz="1600" dirty="0" smtClean="0">
              <a:latin typeface="Arial" pitchFamily="34" charset="0"/>
            </a:endParaRPr>
          </a:p>
          <a:p>
            <a:pPr marL="0" indent="457200">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	Where did they come from?</a:t>
            </a:r>
            <a:endParaRPr lang="en-US" sz="1600" dirty="0" smtClean="0">
              <a:latin typeface="Arial" pitchFamily="34" charset="0"/>
            </a:endParaRPr>
          </a:p>
          <a:p>
            <a:pPr marL="0" indent="457200">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	How did they start helping the hero?</a:t>
            </a:r>
            <a:endParaRPr lang="en-US" sz="1600" dirty="0" smtClean="0">
              <a:latin typeface="Arial" pitchFamily="34" charset="0"/>
            </a:endParaRPr>
          </a:p>
          <a:p>
            <a:pPr marL="0" indent="457200">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	Do they have any superpowers? Skills? What makes them an asset to the hero?</a:t>
            </a:r>
            <a:endParaRPr lang="en-US" sz="1600" dirty="0" smtClean="0">
              <a:latin typeface="Arial" pitchFamily="34" charset="0"/>
            </a:endParaRPr>
          </a:p>
          <a:p>
            <a:pPr marL="0" indent="457200">
              <a:spcBef>
                <a:spcPct val="0"/>
              </a:spcBef>
              <a:buClrTx/>
              <a:buSzTx/>
              <a:buFont typeface="Wingdings"/>
              <a:buNone/>
              <a:defRPr/>
            </a:pPr>
            <a:endParaRPr lang="en-US" dirty="0" smtClean="0">
              <a:latin typeface="Times New Roman" pitchFamily="18" charset="0"/>
              <a:ea typeface="Calibri" pitchFamily="34" charset="0"/>
              <a:cs typeface="Times New Roman" pitchFamily="18" charset="0"/>
            </a:endParaRPr>
          </a:p>
          <a:p>
            <a:pPr marL="0" indent="457200">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Love Interest</a:t>
            </a:r>
            <a:endParaRPr lang="en-US" sz="1600" dirty="0" smtClean="0">
              <a:latin typeface="Arial" pitchFamily="34" charset="0"/>
            </a:endParaRPr>
          </a:p>
          <a:p>
            <a:pPr marL="0" indent="457200">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	Where did they come from?</a:t>
            </a:r>
            <a:endParaRPr lang="en-US" sz="1600" dirty="0" smtClean="0">
              <a:latin typeface="Arial" pitchFamily="34" charset="0"/>
            </a:endParaRPr>
          </a:p>
          <a:p>
            <a:pPr marL="0" indent="457200">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	How did they meet?</a:t>
            </a:r>
            <a:endParaRPr lang="en-US" sz="1600" dirty="0" smtClean="0">
              <a:latin typeface="Arial" pitchFamily="34" charset="0"/>
            </a:endParaRPr>
          </a:p>
          <a:p>
            <a:pPr marL="0" indent="457200">
              <a:spcBef>
                <a:spcPct val="0"/>
              </a:spcBef>
              <a:buClrTx/>
              <a:buSzTx/>
              <a:buFont typeface="Wingdings"/>
              <a:buNone/>
              <a:defRPr/>
            </a:pPr>
            <a:r>
              <a:rPr lang="en-US" dirty="0" smtClean="0">
                <a:latin typeface="Times New Roman" pitchFamily="18" charset="0"/>
                <a:ea typeface="Calibri" pitchFamily="34" charset="0"/>
                <a:cs typeface="Times New Roman" pitchFamily="18" charset="0"/>
              </a:rPr>
              <a:t>	What makes their relationship difficult?</a:t>
            </a:r>
            <a:endParaRPr lang="en-US" sz="2800" dirty="0" smtClean="0">
              <a:latin typeface="Arial" pitchFamily="34" charset="0"/>
            </a:endParaRPr>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a:t>Character(s)</a:t>
            </a:r>
          </a:p>
        </p:txBody>
      </p:sp>
      <p:sp>
        <p:nvSpPr>
          <p:cNvPr id="24579" name="Rectangle 3"/>
          <p:cNvSpPr>
            <a:spLocks noGrp="1" noChangeArrowheads="1"/>
          </p:cNvSpPr>
          <p:nvPr>
            <p:ph sz="quarter" idx="1"/>
          </p:nvPr>
        </p:nvSpPr>
        <p:spPr>
          <a:xfrm>
            <a:off x="457200" y="1600200"/>
            <a:ext cx="7467600" cy="4873625"/>
          </a:xfrm>
        </p:spPr>
        <p:txBody>
          <a:bodyPr>
            <a:normAutofit lnSpcReduction="10000"/>
          </a:bodyPr>
          <a:lstStyle/>
          <a:p>
            <a:pPr marL="609600" indent="-609600" eaLnBrk="1" fontAlgn="auto" hangingPunct="1">
              <a:lnSpc>
                <a:spcPct val="80000"/>
              </a:lnSpc>
              <a:spcAft>
                <a:spcPts val="0"/>
              </a:spcAft>
              <a:buClr>
                <a:schemeClr val="tx1"/>
              </a:buClr>
              <a:buFont typeface="Wingdings" pitchFamily="2" charset="2"/>
              <a:buNone/>
              <a:defRPr/>
            </a:pPr>
            <a:r>
              <a:rPr lang="en-US" sz="2800">
                <a:solidFill>
                  <a:schemeClr val="tx2"/>
                </a:solidFill>
              </a:rPr>
              <a:t>A character is a fictional representation of a person.  Usually, but not always, it’s a psychologically realistic depiction.</a:t>
            </a:r>
          </a:p>
          <a:p>
            <a:pPr marL="609600" indent="-609600" eaLnBrk="1" fontAlgn="auto" hangingPunct="1">
              <a:lnSpc>
                <a:spcPct val="80000"/>
              </a:lnSpc>
              <a:spcAft>
                <a:spcPts val="0"/>
              </a:spcAft>
              <a:buClr>
                <a:schemeClr val="tx1"/>
              </a:buClr>
              <a:buFont typeface="Wingdings" pitchFamily="2" charset="2"/>
              <a:buNone/>
              <a:defRPr/>
            </a:pPr>
            <a:endParaRPr lang="en-US" sz="3600">
              <a:solidFill>
                <a:schemeClr val="tx2"/>
              </a:solidFill>
            </a:endParaRPr>
          </a:p>
          <a:p>
            <a:pPr marL="609600" indent="-609600" eaLnBrk="1" fontAlgn="auto" hangingPunct="1">
              <a:lnSpc>
                <a:spcPct val="80000"/>
              </a:lnSpc>
              <a:spcAft>
                <a:spcPts val="0"/>
              </a:spcAft>
              <a:buClr>
                <a:schemeClr val="tx1"/>
              </a:buClr>
              <a:buFont typeface="Wingdings" pitchFamily="2" charset="2"/>
              <a:buNone/>
              <a:defRPr/>
            </a:pPr>
            <a:r>
              <a:rPr lang="en-US" sz="2800">
                <a:solidFill>
                  <a:schemeClr val="tx2"/>
                </a:solidFill>
              </a:rPr>
              <a:t>Characters are “developed” in two ways:</a:t>
            </a:r>
          </a:p>
          <a:p>
            <a:pPr marL="609600" indent="-609600" eaLnBrk="1" fontAlgn="auto" hangingPunct="1">
              <a:lnSpc>
                <a:spcPct val="80000"/>
              </a:lnSpc>
              <a:spcAft>
                <a:spcPts val="0"/>
              </a:spcAft>
              <a:buClr>
                <a:schemeClr val="tx1"/>
              </a:buClr>
              <a:buFont typeface="Wingdings" pitchFamily="2" charset="2"/>
              <a:buNone/>
              <a:defRPr/>
            </a:pPr>
            <a:endParaRPr lang="en-US" sz="1400">
              <a:solidFill>
                <a:schemeClr val="tx2"/>
              </a:solidFill>
            </a:endParaRPr>
          </a:p>
          <a:p>
            <a:pPr marL="990600" lvl="1" indent="-533400" eaLnBrk="1" fontAlgn="auto" hangingPunct="1">
              <a:lnSpc>
                <a:spcPct val="80000"/>
              </a:lnSpc>
              <a:spcAft>
                <a:spcPts val="0"/>
              </a:spcAft>
              <a:buClr>
                <a:schemeClr val="tx1"/>
              </a:buClr>
              <a:buSzTx/>
              <a:buFont typeface="Wingdings" pitchFamily="2" charset="2"/>
              <a:buNone/>
              <a:defRPr/>
            </a:pPr>
            <a:r>
              <a:rPr lang="en-US" sz="2400">
                <a:solidFill>
                  <a:schemeClr val="tx2"/>
                </a:solidFill>
              </a:rPr>
              <a:t>1.   We can be told about them by the narrator who gives us info about what the characters are doing or thinking, what they look like, how they’re dressed, what values they hold, etc.  Sometimes the narrator will make a judgment about a character’s behavior or provide an analysis of it.</a:t>
            </a:r>
          </a:p>
          <a:p>
            <a:pPr marL="990600" lvl="1" indent="-533400" eaLnBrk="1" fontAlgn="auto" hangingPunct="1">
              <a:lnSpc>
                <a:spcPct val="80000"/>
              </a:lnSpc>
              <a:spcAft>
                <a:spcPts val="0"/>
              </a:spcAft>
              <a:buClr>
                <a:schemeClr val="tx1"/>
              </a:buClr>
              <a:buSzTx/>
              <a:buFont typeface="Wingdings" pitchFamily="2" charset="2"/>
              <a:buNone/>
              <a:defRPr/>
            </a:pPr>
            <a:r>
              <a:rPr lang="en-US" sz="2400">
                <a:solidFill>
                  <a:schemeClr val="tx2"/>
                </a:solidFill>
              </a:rPr>
              <a:t>2.   The character’s personality traits and/or motivation(s) may be revealed through actions, dialogue, or thoughts.</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a:t>Character(s)—Round or Flat</a:t>
            </a:r>
          </a:p>
        </p:txBody>
      </p:sp>
      <p:sp>
        <p:nvSpPr>
          <p:cNvPr id="25603" name="Rectangle 3"/>
          <p:cNvSpPr>
            <a:spLocks noGrp="1" noChangeArrowheads="1"/>
          </p:cNvSpPr>
          <p:nvPr>
            <p:ph sz="quarter" idx="1"/>
          </p:nvPr>
        </p:nvSpPr>
        <p:spPr>
          <a:xfrm>
            <a:off x="457200" y="1600200"/>
            <a:ext cx="8458200" cy="4530725"/>
          </a:xfrm>
        </p:spPr>
        <p:txBody>
          <a:bodyPr>
            <a:normAutofit fontScale="92500" lnSpcReduction="10000"/>
          </a:bodyPr>
          <a:lstStyle/>
          <a:p>
            <a:pPr marL="274320" indent="-274320" eaLnBrk="1" fontAlgn="auto" hangingPunct="1">
              <a:spcAft>
                <a:spcPts val="0"/>
              </a:spcAft>
              <a:buFont typeface="Wingdings"/>
              <a:buChar char=""/>
              <a:defRPr/>
            </a:pPr>
            <a:r>
              <a:rPr lang="en-US" dirty="0">
                <a:solidFill>
                  <a:schemeClr val="tx2"/>
                </a:solidFill>
              </a:rPr>
              <a:t>In his 1927 work, </a:t>
            </a:r>
            <a:r>
              <a:rPr lang="en-US" i="1" dirty="0">
                <a:solidFill>
                  <a:schemeClr val="tx2"/>
                </a:solidFill>
              </a:rPr>
              <a:t>Aspects of the Novel, </a:t>
            </a:r>
            <a:r>
              <a:rPr lang="en-US" dirty="0">
                <a:solidFill>
                  <a:schemeClr val="tx2"/>
                </a:solidFill>
              </a:rPr>
              <a:t>author E.M. Forster coined the terms “round” and “flat” to describe character development in a literary work.</a:t>
            </a:r>
          </a:p>
          <a:p>
            <a:pPr marL="274320" indent="-274320" eaLnBrk="1" fontAlgn="auto" hangingPunct="1">
              <a:spcAft>
                <a:spcPts val="0"/>
              </a:spcAft>
              <a:buFont typeface="Wingdings"/>
              <a:buChar char=""/>
              <a:defRPr/>
            </a:pPr>
            <a:endParaRPr lang="en-US" sz="1000" dirty="0">
              <a:solidFill>
                <a:schemeClr val="tx2"/>
              </a:solidFill>
            </a:endParaRPr>
          </a:p>
          <a:p>
            <a:pPr marL="274320" indent="-274320" eaLnBrk="1" fontAlgn="auto" hangingPunct="1">
              <a:spcAft>
                <a:spcPts val="0"/>
              </a:spcAft>
              <a:buFont typeface="Wingdings"/>
              <a:buChar char=""/>
              <a:defRPr/>
            </a:pPr>
            <a:r>
              <a:rPr lang="en-US" dirty="0">
                <a:solidFill>
                  <a:schemeClr val="tx2"/>
                </a:solidFill>
              </a:rPr>
              <a:t>A “round” character is well-developed in the story and is closely involved in and is responsive to the action in the story.  This is a character that the reader can clearly identify as a main character.</a:t>
            </a:r>
          </a:p>
          <a:p>
            <a:pPr marL="274320" indent="-274320" eaLnBrk="1" fontAlgn="auto" hangingPunct="1">
              <a:spcAft>
                <a:spcPts val="0"/>
              </a:spcAft>
              <a:buFont typeface="Wingdings"/>
              <a:buChar char=""/>
              <a:defRPr/>
            </a:pPr>
            <a:endParaRPr lang="en-US" sz="1000" dirty="0">
              <a:solidFill>
                <a:schemeClr val="tx2"/>
              </a:solidFill>
            </a:endParaRPr>
          </a:p>
          <a:p>
            <a:pPr marL="274320" indent="-274320" eaLnBrk="1" fontAlgn="auto" hangingPunct="1">
              <a:spcAft>
                <a:spcPts val="0"/>
              </a:spcAft>
              <a:buFont typeface="Wingdings"/>
              <a:buChar char=""/>
              <a:defRPr/>
            </a:pPr>
            <a:r>
              <a:rPr lang="en-US" dirty="0">
                <a:solidFill>
                  <a:schemeClr val="tx2"/>
                </a:solidFill>
              </a:rPr>
              <a:t>A “flat” character is one that is barely developed or is stereotypical.  It’s harder for the reader to get involved with this character or to care what happens to him/her in the course of the story.  An example might be the stereotypical “drunk” in a Wild West story.</a:t>
            </a:r>
          </a:p>
          <a:p>
            <a:pPr marL="274320" indent="-274320" eaLnBrk="1" fontAlgn="auto" hangingPunct="1">
              <a:spcAft>
                <a:spcPts val="0"/>
              </a:spcAft>
              <a:buFont typeface="Wingdings" pitchFamily="2" charset="2"/>
              <a:buNone/>
              <a:defRPr/>
            </a:pPr>
            <a:endParaRPr lang="en-US" dirty="0">
              <a:solidFill>
                <a:schemeClr val="tx2"/>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a:t>Character(s)—Dynamic or Static</a:t>
            </a:r>
          </a:p>
        </p:txBody>
      </p:sp>
      <p:sp>
        <p:nvSpPr>
          <p:cNvPr id="26627" name="Rectangle 3"/>
          <p:cNvSpPr>
            <a:spLocks noGrp="1" noChangeArrowheads="1"/>
          </p:cNvSpPr>
          <p:nvPr>
            <p:ph sz="quarter" idx="1"/>
          </p:nvPr>
        </p:nvSpPr>
        <p:spPr>
          <a:xfrm>
            <a:off x="457200" y="1600200"/>
            <a:ext cx="7467600" cy="4873625"/>
          </a:xfrm>
        </p:spPr>
        <p:txBody>
          <a:bodyPr>
            <a:normAutofit fontScale="92500" lnSpcReduction="20000"/>
          </a:bodyPr>
          <a:lstStyle/>
          <a:p>
            <a:pPr marL="274320" indent="-274320" eaLnBrk="1" fontAlgn="auto" hangingPunct="1">
              <a:spcAft>
                <a:spcPts val="0"/>
              </a:spcAft>
              <a:buFont typeface="Wingdings"/>
              <a:buChar char=""/>
              <a:defRPr/>
            </a:pPr>
            <a:r>
              <a:rPr lang="en-US">
                <a:solidFill>
                  <a:schemeClr val="tx2"/>
                </a:solidFill>
              </a:rPr>
              <a:t>Characters can be classified as either “dynamic” or “static.”</a:t>
            </a:r>
          </a:p>
          <a:p>
            <a:pPr marL="274320" indent="-274320" eaLnBrk="1" fontAlgn="auto" hangingPunct="1">
              <a:spcAft>
                <a:spcPts val="0"/>
              </a:spcAft>
              <a:buFont typeface="Wingdings"/>
              <a:buChar char=""/>
              <a:defRPr/>
            </a:pPr>
            <a:endParaRPr lang="en-US" sz="1000">
              <a:solidFill>
                <a:schemeClr val="tx2"/>
              </a:solidFill>
            </a:endParaRPr>
          </a:p>
          <a:p>
            <a:pPr marL="274320" indent="-274320" eaLnBrk="1" fontAlgn="auto" hangingPunct="1">
              <a:spcAft>
                <a:spcPts val="0"/>
              </a:spcAft>
              <a:buFont typeface="Wingdings"/>
              <a:buChar char=""/>
              <a:defRPr/>
            </a:pPr>
            <a:r>
              <a:rPr lang="en-US">
                <a:solidFill>
                  <a:schemeClr val="tx2"/>
                </a:solidFill>
              </a:rPr>
              <a:t>A dynamic character grows and changes in a significant way throughout the course of the story as he/she reacts to events and other characters.  The dynamic character may grow and change in relation to self-awareness, to maturity, to the human condition, or to a number of factors.  Dynamic characters sometimes experience </a:t>
            </a:r>
            <a:r>
              <a:rPr lang="en-US" i="1">
                <a:solidFill>
                  <a:schemeClr val="tx2"/>
                </a:solidFill>
              </a:rPr>
              <a:t>epiphanies.</a:t>
            </a:r>
          </a:p>
          <a:p>
            <a:pPr marL="274320" indent="-274320" eaLnBrk="1" fontAlgn="auto" hangingPunct="1">
              <a:spcAft>
                <a:spcPts val="0"/>
              </a:spcAft>
              <a:buFont typeface="Wingdings"/>
              <a:buChar char=""/>
              <a:defRPr/>
            </a:pPr>
            <a:endParaRPr lang="en-US" sz="1000" i="1">
              <a:solidFill>
                <a:schemeClr val="tx2"/>
              </a:solidFill>
            </a:endParaRPr>
          </a:p>
          <a:p>
            <a:pPr marL="274320" indent="-274320" eaLnBrk="1" fontAlgn="auto" hangingPunct="1">
              <a:spcAft>
                <a:spcPts val="0"/>
              </a:spcAft>
              <a:buFont typeface="Wingdings"/>
              <a:buChar char=""/>
              <a:defRPr/>
            </a:pPr>
            <a:r>
              <a:rPr lang="en-US">
                <a:solidFill>
                  <a:schemeClr val="tx2"/>
                </a:solidFill>
              </a:rPr>
              <a:t>A static character, on the other hand, may face the exact same challenges as the dynamic character, but will remain unchanged by events or other characters.  If the static character is selfish and arrogant at the beginning of the story, he/she will be the same way at the end of the story.</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superman.gif"/>
          <p:cNvPicPr>
            <a:picLocks noChangeAspect="1"/>
          </p:cNvPicPr>
          <p:nvPr/>
        </p:nvPicPr>
        <p:blipFill>
          <a:blip r:embed="rId2"/>
          <a:srcRect/>
          <a:stretch>
            <a:fillRect/>
          </a:stretch>
        </p:blipFill>
        <p:spPr bwMode="auto">
          <a:xfrm>
            <a:off x="6096000" y="609600"/>
            <a:ext cx="2876550" cy="4762500"/>
          </a:xfrm>
          <a:prstGeom prst="rect">
            <a:avLst/>
          </a:prstGeom>
          <a:noFill/>
          <a:ln w="9525">
            <a:noFill/>
            <a:miter lim="800000"/>
            <a:headEnd/>
            <a:tailEnd/>
          </a:ln>
        </p:spPr>
      </p:pic>
      <p:sp>
        <p:nvSpPr>
          <p:cNvPr id="2" name="Title 1"/>
          <p:cNvSpPr>
            <a:spLocks noGrp="1"/>
          </p:cNvSpPr>
          <p:nvPr>
            <p:ph type="title"/>
          </p:nvPr>
        </p:nvSpPr>
        <p:spPr/>
        <p:txBody>
          <a:bodyPr/>
          <a:lstStyle/>
          <a:p>
            <a:pPr eaLnBrk="1" fontAlgn="auto" hangingPunct="1">
              <a:spcAft>
                <a:spcPts val="0"/>
              </a:spcAft>
              <a:defRPr/>
            </a:pPr>
            <a:r>
              <a:rPr lang="en-US" dirty="0" smtClean="0"/>
              <a:t>Superman</a:t>
            </a:r>
            <a:endParaRPr lang="en-US" dirty="0"/>
          </a:p>
        </p:txBody>
      </p:sp>
      <p:sp>
        <p:nvSpPr>
          <p:cNvPr id="22531" name="Content Placeholder 2"/>
          <p:cNvSpPr>
            <a:spLocks noGrp="1"/>
          </p:cNvSpPr>
          <p:nvPr>
            <p:ph sz="quarter" idx="1"/>
          </p:nvPr>
        </p:nvSpPr>
        <p:spPr>
          <a:xfrm>
            <a:off x="228600" y="2133600"/>
            <a:ext cx="6248400" cy="4440238"/>
          </a:xfrm>
        </p:spPr>
        <p:txBody>
          <a:bodyPr/>
          <a:lstStyle/>
          <a:p>
            <a:pPr eaLnBrk="1" hangingPunct="1"/>
            <a:r>
              <a:rPr lang="en-US" smtClean="0"/>
              <a:t>The history of Superman is more than just that, it is the history of the entire genre of superheroes. </a:t>
            </a:r>
          </a:p>
          <a:p>
            <a:pPr eaLnBrk="1" hangingPunct="1"/>
            <a:r>
              <a:rPr lang="en-US" smtClean="0"/>
              <a:t>Superman was the first true superhero and it was his enormous popularity that led to the mass movement of superheroes in comic books and in other pop culture and entertainment. </a:t>
            </a:r>
          </a:p>
          <a:p>
            <a:pPr eaLnBrk="1" hangingPunct="1"/>
            <a:r>
              <a:rPr lang="en-US" smtClean="0"/>
              <a:t>The term superhero actually stems from the name Superman.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Exposition (Origin)</a:t>
            </a:r>
            <a:endParaRPr lang="en-US" dirty="0"/>
          </a:p>
        </p:txBody>
      </p:sp>
      <p:sp>
        <p:nvSpPr>
          <p:cNvPr id="23554" name="Content Placeholder 2"/>
          <p:cNvSpPr>
            <a:spLocks noGrp="1"/>
          </p:cNvSpPr>
          <p:nvPr>
            <p:ph sz="quarter" idx="1"/>
          </p:nvPr>
        </p:nvSpPr>
        <p:spPr>
          <a:xfrm>
            <a:off x="457200" y="1600200"/>
            <a:ext cx="7467600" cy="4873625"/>
          </a:xfrm>
        </p:spPr>
        <p:txBody>
          <a:bodyPr/>
          <a:lstStyle/>
          <a:p>
            <a:pPr eaLnBrk="1" hangingPunct="1"/>
            <a:r>
              <a:rPr lang="en-US" smtClean="0"/>
              <a:t>Scientist Jor-L discovers that Krypton is about to explode, yet he cannot convince his fellow Kryptonians to save themselves. </a:t>
            </a:r>
          </a:p>
          <a:p>
            <a:pPr eaLnBrk="1" hangingPunct="1"/>
            <a:r>
              <a:rPr lang="en-US" smtClean="0"/>
              <a:t>He manages to construct a spaceship to save his infant son, Kal-L. </a:t>
            </a:r>
          </a:p>
          <a:p>
            <a:pPr eaLnBrk="1" hangingPunct="1"/>
            <a:r>
              <a:rPr lang="en-US" smtClean="0"/>
              <a:t>The ship launches just as the planet explodes, with Kal-L landing on Earth in a farm country town (later identified as Smallville) around the time of World War I. </a:t>
            </a:r>
          </a:p>
          <a:p>
            <a:pPr eaLnBrk="1" hangingPunct="1"/>
            <a:r>
              <a:rPr lang="en-US" smtClean="0"/>
              <a:t>In this version, John and Mary Kent (passing motorists who witness the spaceship landing) take the infant naming him Clark.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Origin</a:t>
            </a:r>
            <a:endParaRPr lang="en-US" dirty="0"/>
          </a:p>
        </p:txBody>
      </p:sp>
      <p:sp>
        <p:nvSpPr>
          <p:cNvPr id="24578" name="Content Placeholder 2"/>
          <p:cNvSpPr>
            <a:spLocks noGrp="1"/>
          </p:cNvSpPr>
          <p:nvPr>
            <p:ph sz="quarter" idx="1"/>
          </p:nvPr>
        </p:nvSpPr>
        <p:spPr>
          <a:xfrm>
            <a:off x="457200" y="1600200"/>
            <a:ext cx="7467600" cy="4873625"/>
          </a:xfrm>
        </p:spPr>
        <p:txBody>
          <a:bodyPr/>
          <a:lstStyle/>
          <a:p>
            <a:pPr eaLnBrk="1" hangingPunct="1"/>
            <a:r>
              <a:rPr lang="en-US" smtClean="0"/>
              <a:t>Clark grows up on the Kent family farm, slowly discovering that he possesses various superpowers but unaware of his Kryptonian origins. </a:t>
            </a:r>
          </a:p>
          <a:p>
            <a:pPr eaLnBrk="1" hangingPunct="1"/>
            <a:r>
              <a:rPr lang="en-US" smtClean="0"/>
              <a:t>Clark decides to use his powers for the benefit of humanity, constructing a stylized costume and moving to the nearby city of Metropolis. </a:t>
            </a:r>
          </a:p>
          <a:p>
            <a:pPr eaLnBrk="1" hangingPunct="1"/>
            <a:r>
              <a:rPr lang="en-US" smtClean="0"/>
              <a:t>Clark begins work as a reporter at the </a:t>
            </a:r>
            <a:r>
              <a:rPr lang="en-US" i="1" smtClean="0"/>
              <a:t>Daily Star</a:t>
            </a:r>
            <a:r>
              <a:rPr lang="en-US" smtClean="0"/>
              <a:t> newspaper and soon makes his debut as the world's first superhero, Superman.</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Alter Ego</a:t>
            </a:r>
            <a:endParaRPr lang="en-US" dirty="0"/>
          </a:p>
        </p:txBody>
      </p:sp>
      <p:sp>
        <p:nvSpPr>
          <p:cNvPr id="3" name="Content Placeholder 2"/>
          <p:cNvSpPr>
            <a:spLocks noGrp="1"/>
          </p:cNvSpPr>
          <p:nvPr>
            <p:ph sz="quarter" idx="1"/>
          </p:nvPr>
        </p:nvSpPr>
        <p:spPr>
          <a:xfrm>
            <a:off x="457200" y="2249488"/>
            <a:ext cx="3276600" cy="4324350"/>
          </a:xfrm>
        </p:spPr>
        <p:txBody>
          <a:bodyPr>
            <a:normAutofit fontScale="92500"/>
          </a:bodyPr>
          <a:lstStyle/>
          <a:p>
            <a:pPr marL="274320" indent="-274320" eaLnBrk="1" fontAlgn="auto" hangingPunct="1">
              <a:spcAft>
                <a:spcPts val="0"/>
              </a:spcAft>
              <a:buFont typeface="Wingdings"/>
              <a:buChar char=""/>
              <a:defRPr/>
            </a:pPr>
            <a:r>
              <a:rPr lang="en-US" dirty="0" smtClean="0"/>
              <a:t>Superman lives among humans as a "mild-mannered reporter" for the Metropolis newspaper </a:t>
            </a:r>
            <a:r>
              <a:rPr lang="en-US" i="1" dirty="0" smtClean="0"/>
              <a:t>Daily Planet</a:t>
            </a:r>
            <a:r>
              <a:rPr lang="en-US" dirty="0" smtClean="0"/>
              <a:t>. </a:t>
            </a:r>
          </a:p>
          <a:p>
            <a:pPr marL="274320" indent="-274320" eaLnBrk="1" fontAlgn="auto" hangingPunct="1">
              <a:spcAft>
                <a:spcPts val="0"/>
              </a:spcAft>
              <a:buFont typeface="Wingdings"/>
              <a:buChar char=""/>
              <a:defRPr/>
            </a:pPr>
            <a:r>
              <a:rPr lang="en-US" dirty="0" smtClean="0"/>
              <a:t>There he works alongside reporter Lois Lane, with whom he is romantically linked. </a:t>
            </a:r>
          </a:p>
          <a:p>
            <a:pPr marL="274320" indent="-274320" eaLnBrk="1" fontAlgn="auto" hangingPunct="1">
              <a:spcAft>
                <a:spcPts val="0"/>
              </a:spcAft>
              <a:buFont typeface="Wingdings"/>
              <a:buChar char=""/>
              <a:defRPr/>
            </a:pPr>
            <a:endParaRPr lang="en-US" dirty="0"/>
          </a:p>
        </p:txBody>
      </p:sp>
      <p:pic>
        <p:nvPicPr>
          <p:cNvPr id="25603" name="Picture 3" descr="clark1.jpg"/>
          <p:cNvPicPr>
            <a:picLocks noChangeAspect="1"/>
          </p:cNvPicPr>
          <p:nvPr/>
        </p:nvPicPr>
        <p:blipFill>
          <a:blip r:embed="rId2"/>
          <a:srcRect/>
          <a:stretch>
            <a:fillRect/>
          </a:stretch>
        </p:blipFill>
        <p:spPr bwMode="auto">
          <a:xfrm>
            <a:off x="3962400" y="1066800"/>
            <a:ext cx="3429000" cy="5151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WI" val="13"/>
  <p:tag name="NBP" val="1"/>
  <p:tag name="CVB" val="13"/>
  <p:tag name="SPT" val="FALSE"/>
  <p:tag name="BSN" val="13"/>
  <p:tag name="LFXCI" val="0"/>
  <p:tag name="SVT" val="TRUE"/>
  <p:tag name="CII" val="13"/>
</p:tagLst>
</file>

<file path=ppt/tags/tag2.xml><?xml version="1.0" encoding="utf-8"?>
<p:tagLst xmlns:a="http://schemas.openxmlformats.org/drawingml/2006/main" xmlns:r="http://schemas.openxmlformats.org/officeDocument/2006/relationships" xmlns:p="http://schemas.openxmlformats.org/presentationml/2006/main">
  <p:tag name="SWI" val="14"/>
  <p:tag name="NBP" val="1"/>
  <p:tag name="CVB" val="14"/>
  <p:tag name="SPT" val="FALSE"/>
  <p:tag name="BSN" val="14"/>
  <p:tag name="LFXCI" val="0"/>
  <p:tag name="SVT" val="TRUE"/>
  <p:tag name="CII" val="14"/>
</p:tagLst>
</file>

<file path=ppt/tags/tag3.xml><?xml version="1.0" encoding="utf-8"?>
<p:tagLst xmlns:a="http://schemas.openxmlformats.org/drawingml/2006/main" xmlns:r="http://schemas.openxmlformats.org/officeDocument/2006/relationships" xmlns:p="http://schemas.openxmlformats.org/presentationml/2006/main">
  <p:tag name="SWI" val="15"/>
  <p:tag name="NBP" val="1"/>
  <p:tag name="CVB" val="15"/>
  <p:tag name="SPT" val="FALSE"/>
  <p:tag name="BSN" val="15"/>
  <p:tag name="LFXCI" val="0"/>
  <p:tag name="SVT" val="TRUE"/>
  <p:tag name="CII" val="15"/>
</p:tagLst>
</file>

<file path=ppt/tags/tag4.xml><?xml version="1.0" encoding="utf-8"?>
<p:tagLst xmlns:a="http://schemas.openxmlformats.org/drawingml/2006/main" xmlns:r="http://schemas.openxmlformats.org/officeDocument/2006/relationships" xmlns:p="http://schemas.openxmlformats.org/presentationml/2006/main">
  <p:tag name="SWI" val="7"/>
  <p:tag name="NBP" val="1"/>
  <p:tag name="CVB" val="7"/>
  <p:tag name="SPT" val="FALSE"/>
  <p:tag name="BSN" val="7"/>
  <p:tag name="LFXCI" val="0"/>
  <p:tag name="SVT" val="TRUE"/>
  <p:tag name="CII" val="7"/>
</p:tagLst>
</file>

<file path=ppt/tags/tag5.xml><?xml version="1.0" encoding="utf-8"?>
<p:tagLst xmlns:a="http://schemas.openxmlformats.org/drawingml/2006/main" xmlns:r="http://schemas.openxmlformats.org/officeDocument/2006/relationships" xmlns:p="http://schemas.openxmlformats.org/presentationml/2006/main">
  <p:tag name="SWI" val="8"/>
  <p:tag name="NBP" val="1"/>
  <p:tag name="CVB" val="8"/>
  <p:tag name="SPT" val="FALSE"/>
  <p:tag name="BSN" val="8"/>
  <p:tag name="LFXCI" val="0"/>
  <p:tag name="SVT" val="TRUE"/>
  <p:tag name="CII" val="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4830</TotalTime>
  <Words>1381</Words>
  <Application>Microsoft Office PowerPoint</Application>
  <PresentationFormat>On-screen Show (4:3)</PresentationFormat>
  <Paragraphs>121</Paragraphs>
  <Slides>21</Slides>
  <Notes>5</Notes>
  <HiddenSlides>0</HiddenSlides>
  <MMClips>0</MMClips>
  <ScaleCrop>false</ScaleCrop>
  <HeadingPairs>
    <vt:vector size="6" baseType="variant">
      <vt:variant>
        <vt:lpstr>Fonts Used</vt:lpstr>
      </vt:variant>
      <vt:variant>
        <vt:i4>7</vt:i4>
      </vt:variant>
      <vt:variant>
        <vt:lpstr>Design Template</vt:lpstr>
      </vt:variant>
      <vt:variant>
        <vt:i4>7</vt:i4>
      </vt:variant>
      <vt:variant>
        <vt:lpstr>Slide Titles</vt:lpstr>
      </vt:variant>
      <vt:variant>
        <vt:i4>21</vt:i4>
      </vt:variant>
    </vt:vector>
  </HeadingPairs>
  <TitlesOfParts>
    <vt:vector size="35" baseType="lpstr">
      <vt:lpstr>Arial</vt:lpstr>
      <vt:lpstr>Century Schoolbook</vt:lpstr>
      <vt:lpstr>Wingdings</vt:lpstr>
      <vt:lpstr>Wingdings 2</vt:lpstr>
      <vt:lpstr>Calibri</vt:lpstr>
      <vt:lpstr>Consolas</vt:lpstr>
      <vt:lpstr>Times New Roman</vt:lpstr>
      <vt:lpstr>Oriel</vt:lpstr>
      <vt:lpstr>Oriel</vt:lpstr>
      <vt:lpstr>Oriel</vt:lpstr>
      <vt:lpstr>Oriel</vt:lpstr>
      <vt:lpstr>Oriel</vt:lpstr>
      <vt:lpstr>Oriel</vt:lpstr>
      <vt:lpstr>Oriel</vt:lpstr>
      <vt:lpstr>Slide 1</vt:lpstr>
      <vt:lpstr>SUPER HERO</vt:lpstr>
      <vt:lpstr>CHARACTER(S)</vt:lpstr>
      <vt:lpstr>CHARACTER(S)—ROUND OR FLAT</vt:lpstr>
      <vt:lpstr>CHARACTER(S)—DYNAMIC OR STATIC</vt:lpstr>
      <vt:lpstr>SUPERMAN</vt:lpstr>
      <vt:lpstr>EXPOSITION (ORIGIN)</vt:lpstr>
      <vt:lpstr>ORIGIN</vt:lpstr>
      <vt:lpstr>ALTER EGO</vt:lpstr>
      <vt:lpstr>SUPER HERO PROJECT EXPOSITION OF THE PROTAGONIST </vt:lpstr>
      <vt:lpstr>Slide 11</vt:lpstr>
      <vt:lpstr>SETTING</vt:lpstr>
      <vt:lpstr>SETTING</vt:lpstr>
      <vt:lpstr>SETTING:  METROPOLIS </vt:lpstr>
      <vt:lpstr>SUPER HERO PROJECT SETTING</vt:lpstr>
      <vt:lpstr>PROTAGONIST/ANTAGONIST</vt:lpstr>
      <vt:lpstr>ANTAGONIST- LEX LUTHOR</vt:lpstr>
      <vt:lpstr>SUPER HERO PROJECT  ANTAGONIST:</vt:lpstr>
      <vt:lpstr>A SUPPORTING CHARACTER </vt:lpstr>
      <vt:lpstr>SUPERMAN’S SIDEKICK: JIMMY OLSEN</vt:lpstr>
      <vt:lpstr> SUPPORTING CHARACTERS</vt:lpstr>
    </vt:vector>
  </TitlesOfParts>
  <Company>Carrollton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manguna</dc:creator>
  <cp:lastModifiedBy>trina.bright</cp:lastModifiedBy>
  <cp:revision>3</cp:revision>
  <dcterms:created xsi:type="dcterms:W3CDTF">2011-09-01T11:41:30Z</dcterms:created>
  <dcterms:modified xsi:type="dcterms:W3CDTF">2012-09-25T00:22:03Z</dcterms:modified>
</cp:coreProperties>
</file>